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Mon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Mon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italic.fntdata"/><Relationship Id="rId25" Type="http://schemas.openxmlformats.org/officeDocument/2006/relationships/font" Target="fonts/RobotoMono-bold.fntdata"/><Relationship Id="rId27"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oom.com/share/8cd7ab72d58d4933a9cedf55f9e9f71b"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c930076b0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c930076b0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Hi everyone, we're Group 4 — Krzysztof and Felipe. Our project is the Amazon Review Analyzer, and yes, it's live right now — you can open it on your phone if you want. Let's get into it.</a:t>
            </a:r>
            <a:endParaRPr/>
          </a:p>
          <a:p>
            <a:pPr indent="0" lvl="0" marL="0" rtl="0" algn="l">
              <a:lnSpc>
                <a:spcPct val="115000"/>
              </a:lnSpc>
              <a:spcBef>
                <a:spcPts val="1200"/>
              </a:spcBef>
              <a:spcAft>
                <a:spcPts val="1200"/>
              </a:spcAft>
              <a:buNone/>
            </a:pPr>
            <a:r>
              <a:rPr lang="en"/>
              <a:t>[~15 seconds] K</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0b29caa05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0b29caa05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For summarization, we took two approaches. I used the Anthropic API — Claude Sonnet — sampling the most informative reviews per product and prompting for structured articles. Felipe ran Flan-T5-base locally on his GPU. Look at the difference. The API produces rich, 600-word articles with recommendations, complaints, and buying advice for 43 cents total. T5-base produces one sentence. This isn't a knock on Felipe's work — his data pipeline with the ranking formula and complaint extraction was excellent. The model just doesn't have enough capacity at 250 million parameters. It's a clear demonstration that model size matters for generation tasks.</a:t>
            </a:r>
            <a:endParaRPr/>
          </a:p>
          <a:p>
            <a:pPr indent="0" lvl="0" marL="0" rtl="0" algn="l">
              <a:lnSpc>
                <a:spcPct val="115000"/>
              </a:lnSpc>
              <a:spcBef>
                <a:spcPts val="1200"/>
              </a:spcBef>
              <a:spcAft>
                <a:spcPts val="1200"/>
              </a:spcAft>
              <a:buNone/>
            </a:pPr>
            <a:r>
              <a:rPr lang="en"/>
              <a:t>[~1 minute] 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0b29caa05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0b29caa05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Evaluating generated text is tricky — there's no single number. So we compare qualitatively. The API output has structure, actionable advice, specific complaints woven into prose. The local output is factually correct but minimal. Rather than picking one winner, we deployed both to the website side-by-side. You can switch between Categories API and Categories Local tabs and judge for yourself. It's a transparent demonstration of the quality-cost tradeoff — $0.43 versus free, and you can see exactly what that buys you.</a:t>
            </a:r>
            <a:endParaRPr/>
          </a:p>
          <a:p>
            <a:pPr indent="0" lvl="0" marL="0" rtl="0" algn="l">
              <a:lnSpc>
                <a:spcPct val="115000"/>
              </a:lnSpc>
              <a:spcBef>
                <a:spcPts val="1200"/>
              </a:spcBef>
              <a:spcAft>
                <a:spcPts val="1200"/>
              </a:spcAft>
              <a:buNone/>
            </a:pPr>
            <a:r>
              <a:rPr lang="en"/>
              <a:t>[~45 seconds] 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c966bfb39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c966bfb39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c966bfb39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c966bfb39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0b29caa05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0b29caa05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Let me recap. We built a complete pipeline — classification, clustering, summarization, all deployed on a live website. Three things we learned. First, class weights are everything when your data is imbalanced — they doubled our Neutral F1. Second, model size matters for generation — Flan-T5 at 250 million parameters just can't do what Claude does for 43 cents. Third, keep it simple — we pre-compute everything and serve static files, no backend, no database. For the bonus point — this isn't a localhost demo or a Gradio app. It's a real website on real hosting. Scan the QR code and try it yourself while I show you the demo.</a:t>
            </a:r>
            <a:endParaRPr/>
          </a:p>
          <a:p>
            <a:pPr indent="0" lvl="0" marL="0" rtl="0" algn="l">
              <a:lnSpc>
                <a:spcPct val="115000"/>
              </a:lnSpc>
              <a:spcBef>
                <a:spcPts val="1200"/>
              </a:spcBef>
              <a:spcAft>
                <a:spcPts val="1200"/>
              </a:spcAft>
              <a:buNone/>
            </a:pPr>
            <a:r>
              <a:rPr lang="en"/>
              <a:t>[~30 seconds] F</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c9c0a00a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c9c0a00a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Let me recap. We built a complete pipeline: classification at 95.48% accuracy, 6 product clusters, 39 AI summaries for 43 cents, all deployed on a live website with both API and local model outputs shown transparently. For the bonus point — we didn't just run a Gradio app on localhost. We built a static site that pre-computes everything, needs no backend, and it's live right now on real hosting. You can scan this QR code and browse it on your phone while I show you the demo.</a:t>
            </a:r>
            <a:endParaRPr/>
          </a:p>
          <a:p>
            <a:pPr indent="0" lvl="0" marL="0" rtl="0" algn="l">
              <a:lnSpc>
                <a:spcPct val="115000"/>
              </a:lnSpc>
              <a:spcBef>
                <a:spcPts val="1200"/>
              </a:spcBef>
              <a:spcAft>
                <a:spcPts val="1200"/>
              </a:spcAft>
              <a:buNone/>
            </a:pPr>
            <a:r>
              <a:rPr lang="en"/>
              <a:t>[~30 seconds] F</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0b29caa05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0b29caa05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c966bfb391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c966bfb391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https://www.loom.com/share/8cd7ab72d58d4933a9cedf55f9e9f71b</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c966bfb39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c966bfb391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0b29caa0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0b29caa0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Imagine you're browsing Amazon and there are thousands of reviews. Who reads all of them? Nobody. So we built a system that does. It reads 28 thousand reviews, classifies each one's sentiment, groups products into categories, and then — here's the fun part — asks an AI to write recommendation articles. Like a tech blogger, but it costs 43 cents instead of a salary. And the whole thing is deployed as a live website you can browse right now.</a:t>
            </a:r>
            <a:endParaRPr/>
          </a:p>
          <a:p>
            <a:pPr indent="0" lvl="0" marL="0" rtl="0" algn="l">
              <a:lnSpc>
                <a:spcPct val="115000"/>
              </a:lnSpc>
              <a:spcBef>
                <a:spcPts val="1200"/>
              </a:spcBef>
              <a:spcAft>
                <a:spcPts val="1200"/>
              </a:spcAft>
              <a:buNone/>
            </a:pPr>
            <a:r>
              <a:rPr lang="en"/>
              <a:t>[~1 minute] 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c930076b0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c930076b0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So what's the real problem? Companies get thousands of reviews but can't read them all. Our pipeline solves this in three connected steps. First, we classify every review's sentiment. Those labels feed into clustering — we group 65 products into 6 categories. Then the classified reviews become evidence for the AI to write recommendation articles. This is important — if classification is wrong, the summaries will be wrong too. The models are not independent; they're a chain. Now let me show you how we built each one.</a:t>
            </a:r>
            <a:endParaRPr/>
          </a:p>
          <a:p>
            <a:pPr indent="0" lvl="0" marL="0" rtl="0" algn="l">
              <a:lnSpc>
                <a:spcPct val="115000"/>
              </a:lnSpc>
              <a:spcBef>
                <a:spcPts val="1200"/>
              </a:spcBef>
              <a:spcAft>
                <a:spcPts val="1200"/>
              </a:spcAft>
              <a:buNone/>
            </a:pPr>
            <a:r>
              <a:rPr lang="en"/>
              <a:t>[~1 minute] 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0b29caa05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0b29caa05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Our dataset is about 28 thousand Amazon reviews across 65 products — tablets, batteries, Kindles, Echo speakers. After cleanup we kept 14 columns. The critical decision was sentiment mapping: 4 and 5 stars become Positive, 1 and 2 become Negative, 3 is Neutral. And look at this distribution — 90% Positive, only 4% Neutral. This is a massive class imbalance problem. A dumb model that always says Positive would get 90% accuracy. Our job was to build something that actually understands the minority classes.</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[~1 minute] 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c966bfb39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c966bfb39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lang="en">
                <a:solidFill>
                  <a:schemeClr val="dk1"/>
                </a:solidFill>
              </a:rPr>
              <a:t>For classification, we used RoBERTa — a strong transformer model. But here's what made the difference. Our first version, trained only on Yelp data, got 87% accuracy but look at Neutral F1 — 0.27. Terrible. The model was basically ignoring Neutral reviews. So in version 2 we added class weights — we told the model: pay 7.8 times more attention to Neutral, 6 times more to Negative. We also fine-tuned directly on Amazon data with early stopping. The result? Neutral F1 jumped from 0.27 to 0.57 — more than doubled. That's the key insight: class weights saved this model.</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[~1 minute] 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b29caa05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b29caa05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95.48% accuracy, but more importantly look at the confusion matrix. The diagonal is massive — 5,001 correct Positive predictions, 266 correct Negative, 142 correct Neutral. The errors cluster at the Positive-Neutral boundary — 75 times a Positive review was predicted Neutral, 68 times Neutral was predicted Positive. These are genuinely ambiguous reviews. The dangerous error — predicting Negative as Positive — only happens 12 times. We're comfortable with this model feeding into our summarization pipeline.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81%  14%   0.3%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9%     56%  1.7%</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10%   30% 98%</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[~45 seconds] F</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0b29caa05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0b29caa05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For clustering, the project says group products into 4 to 6 categories. The dataset has a primaryCategories column, but it's useless — 92% of products fall into just two categories. So we built our own. We combined product names with category labels, vectorized them with TF-IDF, and ran K-Means. We tested K from 2 to 10. Within the required 4-to-6 range, K=6 won at 0.2364. Let me show you what those 6 clusters look like.</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[~45 seconds] 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0b29caa05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0b29caa05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Here are the 6 clusters. Fire Tablets and Batteries dominate — 93% of all reviews. But the interesting finding is E-Readers: highest satisfaction at 95.2% positive and only 1.5% negative. Batteries have the most complaints at 9.5% negative. Do the clusters make sense? Yes — all Kindles land in E-Readers, all Fire tablets group together, batteries separate from electronics. We named them manually after inspection. These clusters become the categories for our recommendation articles.</a:t>
            </a:r>
            <a:endParaRPr/>
          </a:p>
          <a:p>
            <a:pPr indent="0" lvl="0" marL="0" rtl="0" algn="l">
              <a:lnSpc>
                <a:spcPct val="115000"/>
              </a:lnSpc>
              <a:spcBef>
                <a:spcPts val="1200"/>
              </a:spcBef>
              <a:spcAft>
                <a:spcPts val="1200"/>
              </a:spcAft>
              <a:buNone/>
            </a:pPr>
            <a:r>
              <a:rPr lang="en"/>
              <a:t>[~45 seconds] 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c966bfb39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c966bfb39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Clr>
                <a:srgbClr val="E2E4EA"/>
              </a:buClr>
              <a:buSzPts val="3600"/>
              <a:buNone/>
              <a:defRPr sz="3600">
                <a:solidFill>
                  <a:srgbClr val="E2E4EA"/>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E2E4EA"/>
              </a:buClr>
              <a:buSzPts val="2800"/>
              <a:buNone/>
              <a:defRPr>
                <a:solidFill>
                  <a:srgbClr val="E2E4EA"/>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rgbClr val="E2E4EA"/>
              </a:buClr>
              <a:buSzPts val="1800"/>
              <a:buChar char="●"/>
              <a:defRPr>
                <a:solidFill>
                  <a:srgbClr val="E2E4EA"/>
                </a:solidFill>
              </a:defRPr>
            </a:lvl1pPr>
            <a:lvl2pPr indent="-317500" lvl="1" marL="914400">
              <a:spcBef>
                <a:spcPts val="0"/>
              </a:spcBef>
              <a:spcAft>
                <a:spcPts val="0"/>
              </a:spcAft>
              <a:buClr>
                <a:srgbClr val="E2E4EA"/>
              </a:buClr>
              <a:buSzPts val="1400"/>
              <a:buChar char="○"/>
              <a:defRPr>
                <a:solidFill>
                  <a:srgbClr val="E2E4EA"/>
                </a:solidFill>
              </a:defRPr>
            </a:lvl2pPr>
            <a:lvl3pPr indent="-317500" lvl="2" marL="1371600">
              <a:spcBef>
                <a:spcPts val="0"/>
              </a:spcBef>
              <a:spcAft>
                <a:spcPts val="0"/>
              </a:spcAft>
              <a:buClr>
                <a:srgbClr val="E2E4EA"/>
              </a:buClr>
              <a:buSzPts val="1400"/>
              <a:buChar char="■"/>
              <a:defRPr>
                <a:solidFill>
                  <a:srgbClr val="E2E4EA"/>
                </a:solidFill>
              </a:defRPr>
            </a:lvl3pPr>
            <a:lvl4pPr indent="-317500" lvl="3" marL="1828800">
              <a:spcBef>
                <a:spcPts val="0"/>
              </a:spcBef>
              <a:spcAft>
                <a:spcPts val="0"/>
              </a:spcAft>
              <a:buClr>
                <a:srgbClr val="E2E4EA"/>
              </a:buClr>
              <a:buSzPts val="1400"/>
              <a:buChar char="●"/>
              <a:defRPr>
                <a:solidFill>
                  <a:srgbClr val="E2E4EA"/>
                </a:solidFill>
              </a:defRPr>
            </a:lvl4pPr>
            <a:lvl5pPr indent="-317500" lvl="4" marL="2286000">
              <a:spcBef>
                <a:spcPts val="0"/>
              </a:spcBef>
              <a:spcAft>
                <a:spcPts val="0"/>
              </a:spcAft>
              <a:buClr>
                <a:srgbClr val="E2E4EA"/>
              </a:buClr>
              <a:buSzPts val="1400"/>
              <a:buChar char="○"/>
              <a:defRPr>
                <a:solidFill>
                  <a:srgbClr val="E2E4EA"/>
                </a:solidFill>
              </a:defRPr>
            </a:lvl5pPr>
            <a:lvl6pPr indent="-317500" lvl="5" marL="2743200">
              <a:spcBef>
                <a:spcPts val="0"/>
              </a:spcBef>
              <a:spcAft>
                <a:spcPts val="0"/>
              </a:spcAft>
              <a:buClr>
                <a:srgbClr val="E2E4EA"/>
              </a:buClr>
              <a:buSzPts val="1400"/>
              <a:buChar char="■"/>
              <a:defRPr>
                <a:solidFill>
                  <a:srgbClr val="E2E4EA"/>
                </a:solidFill>
              </a:defRPr>
            </a:lvl6pPr>
            <a:lvl7pPr indent="-317500" lvl="6" marL="3200400">
              <a:spcBef>
                <a:spcPts val="0"/>
              </a:spcBef>
              <a:spcAft>
                <a:spcPts val="0"/>
              </a:spcAft>
              <a:buClr>
                <a:srgbClr val="E2E4EA"/>
              </a:buClr>
              <a:buSzPts val="1400"/>
              <a:buChar char="●"/>
              <a:defRPr>
                <a:solidFill>
                  <a:srgbClr val="E2E4EA"/>
                </a:solidFill>
              </a:defRPr>
            </a:lvl7pPr>
            <a:lvl8pPr indent="-317500" lvl="7" marL="3657600">
              <a:spcBef>
                <a:spcPts val="0"/>
              </a:spcBef>
              <a:spcAft>
                <a:spcPts val="0"/>
              </a:spcAft>
              <a:buClr>
                <a:srgbClr val="E2E4EA"/>
              </a:buClr>
              <a:buSzPts val="1400"/>
              <a:buChar char="○"/>
              <a:defRPr>
                <a:solidFill>
                  <a:srgbClr val="E2E4EA"/>
                </a:solidFill>
              </a:defRPr>
            </a:lvl8pPr>
            <a:lvl9pPr indent="-317500" lvl="8" marL="4114800">
              <a:spcBef>
                <a:spcPts val="0"/>
              </a:spcBef>
              <a:spcAft>
                <a:spcPts val="0"/>
              </a:spcAft>
              <a:buClr>
                <a:srgbClr val="E2E4EA"/>
              </a:buClr>
              <a:buSzPts val="1400"/>
              <a:buChar char="■"/>
              <a:defRPr>
                <a:solidFill>
                  <a:srgbClr val="E2E4EA"/>
                </a:solidFill>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F1117"/>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wojno.pl/review-analyzer/" TargetMode="Externa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giwojno.pl/review-analyzer/" TargetMode="Externa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hyperlink" Target="https://giwojno.pl/review-analyzer" TargetMode="External"/><Relationship Id="rId5" Type="http://schemas.openxmlformats.org/officeDocument/2006/relationships/hyperlink" Target="https://giwojno.pl/review-analyzer"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hyperlink" Target="https://giwojno.pl/review-analyzer" TargetMode="External"/><Relationship Id="rId5" Type="http://schemas.openxmlformats.org/officeDocument/2006/relationships/hyperlink" Target="https://giwojno.pl/review-analyzer"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drive.google.com/file/d/1zLh-elvAKzHG62x4moWVXZfJ9DOAWYBF/view" TargetMode="External"/><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0" y="289650"/>
            <a:ext cx="4440900" cy="216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3700">
                <a:solidFill>
                  <a:srgbClr val="E2E4EA"/>
                </a:solidFill>
              </a:rPr>
              <a:t>Review Analyzer</a:t>
            </a:r>
            <a:endParaRPr sz="3700">
              <a:solidFill>
                <a:srgbClr val="E2E4EA"/>
              </a:solidFill>
            </a:endParaRPr>
          </a:p>
          <a:p>
            <a:pPr indent="0" lvl="0" marL="0" rtl="0" algn="ctr">
              <a:spcBef>
                <a:spcPts val="0"/>
              </a:spcBef>
              <a:spcAft>
                <a:spcPts val="0"/>
              </a:spcAft>
              <a:buNone/>
            </a:pPr>
            <a:r>
              <a:t/>
            </a:r>
            <a:endParaRPr sz="2000">
              <a:solidFill>
                <a:srgbClr val="E2E4EA"/>
              </a:solidFill>
            </a:endParaRPr>
          </a:p>
          <a:p>
            <a:pPr indent="0" lvl="0" marL="0" rtl="0" algn="ctr">
              <a:spcBef>
                <a:spcPts val="0"/>
              </a:spcBef>
              <a:spcAft>
                <a:spcPts val="0"/>
              </a:spcAft>
              <a:buNone/>
            </a:pPr>
            <a:r>
              <a:t/>
            </a:r>
            <a:endParaRPr sz="2000">
              <a:solidFill>
                <a:srgbClr val="E2E4EA"/>
              </a:solidFill>
            </a:endParaRPr>
          </a:p>
          <a:p>
            <a:pPr indent="0" lvl="0" marL="0" rtl="0" algn="ctr">
              <a:spcBef>
                <a:spcPts val="0"/>
              </a:spcBef>
              <a:spcAft>
                <a:spcPts val="0"/>
              </a:spcAft>
              <a:buNone/>
            </a:pPr>
            <a:r>
              <a:rPr lang="en" sz="2200">
                <a:solidFill>
                  <a:srgbClr val="E2E4EA"/>
                </a:solidFill>
              </a:rPr>
              <a:t>NLP Business Case - </a:t>
            </a:r>
            <a:r>
              <a:rPr lang="en" sz="2000">
                <a:solidFill>
                  <a:srgbClr val="E2E4EA"/>
                </a:solidFill>
              </a:rPr>
              <a:t>Automated Customer Reviews Analysis</a:t>
            </a:r>
            <a:endParaRPr sz="2000">
              <a:solidFill>
                <a:srgbClr val="E2E4EA"/>
              </a:solidFill>
            </a:endParaRPr>
          </a:p>
        </p:txBody>
      </p:sp>
      <p:sp>
        <p:nvSpPr>
          <p:cNvPr id="55" name="Google Shape;55;p13"/>
          <p:cNvSpPr txBox="1"/>
          <p:nvPr>
            <p:ph idx="1" type="subTitle"/>
          </p:nvPr>
        </p:nvSpPr>
        <p:spPr>
          <a:xfrm>
            <a:off x="0" y="3784550"/>
            <a:ext cx="4440900" cy="792600"/>
          </a:xfrm>
          <a:prstGeom prst="rect">
            <a:avLst/>
          </a:prstGeom>
        </p:spPr>
        <p:txBody>
          <a:bodyPr anchorCtr="0" anchor="t" bIns="91425" lIns="91425" spcFirstLastPara="1" rIns="91425" wrap="square" tIns="91425">
            <a:normAutofit fontScale="92500" lnSpcReduction="10000"/>
          </a:bodyPr>
          <a:lstStyle/>
          <a:p>
            <a:pPr indent="0" lvl="0" marL="0" rtl="0" algn="ctr">
              <a:spcBef>
                <a:spcPts val="0"/>
              </a:spcBef>
              <a:spcAft>
                <a:spcPts val="0"/>
              </a:spcAft>
              <a:buNone/>
            </a:pPr>
            <a:r>
              <a:rPr lang="en" sz="2400">
                <a:solidFill>
                  <a:srgbClr val="E2E4EA"/>
                </a:solidFill>
              </a:rPr>
              <a:t>Group 4</a:t>
            </a:r>
            <a:endParaRPr sz="2400">
              <a:solidFill>
                <a:srgbClr val="E2E4EA"/>
              </a:solidFill>
            </a:endParaRPr>
          </a:p>
          <a:p>
            <a:pPr indent="0" lvl="0" marL="0" rtl="0" algn="ctr">
              <a:spcBef>
                <a:spcPts val="0"/>
              </a:spcBef>
              <a:spcAft>
                <a:spcPts val="0"/>
              </a:spcAft>
              <a:buNone/>
            </a:pPr>
            <a:r>
              <a:rPr lang="en" sz="2400">
                <a:solidFill>
                  <a:srgbClr val="E2E4EA"/>
                </a:solidFill>
              </a:rPr>
              <a:t>Felipe Doria </a:t>
            </a:r>
            <a:r>
              <a:rPr lang="en" sz="2400">
                <a:solidFill>
                  <a:srgbClr val="E2E4EA"/>
                </a:solidFill>
              </a:rPr>
              <a:t>&amp; Krzysztof Giwojno</a:t>
            </a:r>
            <a:endParaRPr sz="1232">
              <a:solidFill>
                <a:srgbClr val="E2E4EA"/>
              </a:solidFill>
            </a:endParaRPr>
          </a:p>
        </p:txBody>
      </p:sp>
      <p:sp>
        <p:nvSpPr>
          <p:cNvPr id="56" name="Google Shape;56;p13"/>
          <p:cNvSpPr txBox="1"/>
          <p:nvPr>
            <p:ph idx="1" type="subTitle"/>
          </p:nvPr>
        </p:nvSpPr>
        <p:spPr>
          <a:xfrm>
            <a:off x="0" y="4735950"/>
            <a:ext cx="4440900" cy="407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232">
                <a:solidFill>
                  <a:srgbClr val="8B8F9E"/>
                </a:solidFill>
              </a:rPr>
              <a:t>IronHack AI Engineering Bootcamp, February 2026</a:t>
            </a:r>
            <a:endParaRPr sz="1232">
              <a:solidFill>
                <a:srgbClr val="8B8F9E"/>
              </a:solidFill>
            </a:endParaRPr>
          </a:p>
        </p:txBody>
      </p:sp>
      <p:pic>
        <p:nvPicPr>
          <p:cNvPr id="57" name="Google Shape;57;p13"/>
          <p:cNvPicPr preferRelativeResize="0"/>
          <p:nvPr/>
        </p:nvPicPr>
        <p:blipFill>
          <a:blip r:embed="rId3">
            <a:alphaModFix/>
          </a:blip>
          <a:stretch>
            <a:fillRect/>
          </a:stretch>
        </p:blipFill>
        <p:spPr>
          <a:xfrm>
            <a:off x="4340107" y="0"/>
            <a:ext cx="4803886" cy="5143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792800" y="445025"/>
            <a:ext cx="5039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3 - Summarization</a:t>
            </a:r>
            <a:endParaRPr/>
          </a:p>
        </p:txBody>
      </p:sp>
      <p:sp>
        <p:nvSpPr>
          <p:cNvPr id="117" name="Google Shape;117;p22"/>
          <p:cNvSpPr txBox="1"/>
          <p:nvPr>
            <p:ph idx="1" type="body"/>
          </p:nvPr>
        </p:nvSpPr>
        <p:spPr>
          <a:xfrm>
            <a:off x="3792800" y="1152475"/>
            <a:ext cx="5351100" cy="3990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100">
                <a:solidFill>
                  <a:srgbClr val="4F8FFF"/>
                </a:solidFill>
              </a:rPr>
              <a:t>Task</a:t>
            </a:r>
            <a:r>
              <a:rPr b="1" lang="en" sz="1100"/>
              <a:t>:</a:t>
            </a:r>
            <a:r>
              <a:rPr lang="en" sz="1100"/>
              <a:t> Generate recommendation articles per category</a:t>
            </a:r>
            <a:endParaRPr sz="1100"/>
          </a:p>
          <a:p>
            <a:pPr indent="0" lvl="0" marL="0" rtl="0" algn="l">
              <a:spcBef>
                <a:spcPts val="1200"/>
              </a:spcBef>
              <a:spcAft>
                <a:spcPts val="0"/>
              </a:spcAft>
              <a:buNone/>
            </a:pPr>
            <a:r>
              <a:rPr b="1" lang="en" sz="1100"/>
              <a:t>Two parallel approaches:</a:t>
            </a:r>
            <a:endParaRPr b="1" sz="1100"/>
          </a:p>
          <a:p>
            <a:pPr indent="0" lvl="0" marL="0" rtl="0" algn="l">
              <a:spcBef>
                <a:spcPts val="1200"/>
              </a:spcBef>
              <a:spcAft>
                <a:spcPts val="0"/>
              </a:spcAft>
              <a:buNone/>
            </a:pPr>
            <a:r>
              <a:rPr b="1" lang="en" sz="1100">
                <a:solidFill>
                  <a:srgbClr val="4F8FFF"/>
                </a:solidFill>
              </a:rPr>
              <a:t>API - Claude Sonnet</a:t>
            </a:r>
            <a:endParaRPr b="1" sz="1100">
              <a:solidFill>
                <a:srgbClr val="4F8FFF"/>
              </a:solidFill>
            </a:endParaRPr>
          </a:p>
          <a:p>
            <a:pPr indent="-298450" lvl="0" marL="457200" rtl="0" algn="l">
              <a:spcBef>
                <a:spcPts val="1200"/>
              </a:spcBef>
              <a:spcAft>
                <a:spcPts val="0"/>
              </a:spcAft>
              <a:buClr>
                <a:srgbClr val="E2E4EA"/>
              </a:buClr>
              <a:buSzPts val="1100"/>
              <a:buChar char="●"/>
            </a:pPr>
            <a:r>
              <a:rPr lang="en" sz="1100"/>
              <a:t>Sample 5 positive, 5 negative, 3 neutral reviews per product</a:t>
            </a:r>
            <a:endParaRPr sz="1100"/>
          </a:p>
          <a:p>
            <a:pPr indent="-298450" lvl="0" marL="457200" rtl="0" algn="l">
              <a:spcBef>
                <a:spcPts val="0"/>
              </a:spcBef>
              <a:spcAft>
                <a:spcPts val="0"/>
              </a:spcAft>
              <a:buClr>
                <a:srgbClr val="E2E4EA"/>
              </a:buClr>
              <a:buSzPts val="1100"/>
              <a:buChar char="●"/>
            </a:pPr>
            <a:r>
              <a:rPr lang="en" sz="1100"/>
              <a:t>Send with stats to LLM via structured prompts</a:t>
            </a:r>
            <a:endParaRPr sz="1100"/>
          </a:p>
          <a:p>
            <a:pPr indent="-298450" lvl="0" marL="457200" rtl="0" algn="l">
              <a:spcBef>
                <a:spcPts val="0"/>
              </a:spcBef>
              <a:spcAft>
                <a:spcPts val="0"/>
              </a:spcAft>
              <a:buClr>
                <a:srgbClr val="E2E4EA"/>
              </a:buClr>
              <a:buSzPts val="1100"/>
              <a:buChar char="●"/>
            </a:pPr>
            <a:r>
              <a:rPr lang="en" sz="1100"/>
              <a:t>Output: 600-word articles with top products, complaints, recommendations</a:t>
            </a:r>
            <a:endParaRPr sz="1100"/>
          </a:p>
          <a:p>
            <a:pPr indent="-298450" lvl="0" marL="457200" rtl="0" algn="l">
              <a:spcBef>
                <a:spcPts val="0"/>
              </a:spcBef>
              <a:spcAft>
                <a:spcPts val="0"/>
              </a:spcAft>
              <a:buClr>
                <a:srgbClr val="E2E4EA"/>
              </a:buClr>
              <a:buSzPts val="1100"/>
              <a:buChar char="●"/>
            </a:pPr>
            <a:r>
              <a:rPr lang="en" sz="1100">
                <a:solidFill>
                  <a:srgbClr val="34D399"/>
                </a:solidFill>
              </a:rPr>
              <a:t>Cost</a:t>
            </a:r>
            <a:r>
              <a:rPr lang="en" sz="1100"/>
              <a:t>: </a:t>
            </a:r>
            <a:r>
              <a:rPr b="1" lang="en" sz="1100"/>
              <a:t>$0.43 total</a:t>
            </a:r>
            <a:r>
              <a:rPr lang="en" sz="1100"/>
              <a:t> for 39 summaries</a:t>
            </a:r>
            <a:endParaRPr sz="1100"/>
          </a:p>
          <a:p>
            <a:pPr indent="0" lvl="0" marL="0" rtl="0" algn="l">
              <a:spcBef>
                <a:spcPts val="1200"/>
              </a:spcBef>
              <a:spcAft>
                <a:spcPts val="0"/>
              </a:spcAft>
              <a:buNone/>
            </a:pPr>
            <a:r>
              <a:rPr b="1" lang="en" sz="1100">
                <a:solidFill>
                  <a:srgbClr val="4F8FFF"/>
                </a:solidFill>
              </a:rPr>
              <a:t>Local - Flan-T5-base (250M params)</a:t>
            </a:r>
            <a:endParaRPr b="1" sz="1100">
              <a:solidFill>
                <a:srgbClr val="4F8FFF"/>
              </a:solidFill>
            </a:endParaRPr>
          </a:p>
          <a:p>
            <a:pPr indent="-298450" lvl="0" marL="457200" rtl="0" algn="l">
              <a:spcBef>
                <a:spcPts val="1200"/>
              </a:spcBef>
              <a:spcAft>
                <a:spcPts val="0"/>
              </a:spcAft>
              <a:buClr>
                <a:srgbClr val="E2E4EA"/>
              </a:buClr>
              <a:buSzPts val="1100"/>
              <a:buChar char="●"/>
            </a:pPr>
            <a:r>
              <a:rPr lang="en" sz="1100"/>
              <a:t>Build evidence briefs with product rankings + TF-IDF complaints</a:t>
            </a:r>
            <a:endParaRPr sz="1100"/>
          </a:p>
          <a:p>
            <a:pPr indent="-298450" lvl="0" marL="457200" rtl="0" algn="l">
              <a:spcBef>
                <a:spcPts val="0"/>
              </a:spcBef>
              <a:spcAft>
                <a:spcPts val="0"/>
              </a:spcAft>
              <a:buClr>
                <a:srgbClr val="E2E4EA"/>
              </a:buClr>
              <a:buSzPts val="1100"/>
              <a:buChar char="●"/>
            </a:pPr>
            <a:r>
              <a:rPr lang="en" sz="1100"/>
              <a:t>Smart ranking: </a:t>
            </a:r>
            <a:r>
              <a:rPr lang="en" sz="1100">
                <a:solidFill>
                  <a:srgbClr val="F87171"/>
                </a:solidFill>
                <a:latin typeface="Roboto Mono"/>
                <a:ea typeface="Roboto Mono"/>
                <a:cs typeface="Roboto Mono"/>
                <a:sym typeface="Roboto Mono"/>
              </a:rPr>
              <a:t>avg_rating × log(review_count)</a:t>
            </a:r>
            <a:endParaRPr sz="1100">
              <a:solidFill>
                <a:srgbClr val="F87171"/>
              </a:solidFill>
              <a:latin typeface="Roboto Mono"/>
              <a:ea typeface="Roboto Mono"/>
              <a:cs typeface="Roboto Mono"/>
              <a:sym typeface="Roboto Mono"/>
            </a:endParaRPr>
          </a:p>
          <a:p>
            <a:pPr indent="-298450" lvl="0" marL="457200" rtl="0" algn="l">
              <a:spcBef>
                <a:spcPts val="0"/>
              </a:spcBef>
              <a:spcAft>
                <a:spcPts val="0"/>
              </a:spcAft>
              <a:buClr>
                <a:srgbClr val="E2E4EA"/>
              </a:buClr>
              <a:buSzPts val="1100"/>
              <a:buChar char="●"/>
            </a:pPr>
            <a:r>
              <a:rPr lang="en" sz="1100"/>
              <a:t>Run entirely on GPU, no API needed</a:t>
            </a:r>
            <a:endParaRPr sz="1100"/>
          </a:p>
          <a:p>
            <a:pPr indent="-298450" lvl="0" marL="457200" rtl="0" algn="l">
              <a:spcBef>
                <a:spcPts val="0"/>
              </a:spcBef>
              <a:spcAft>
                <a:spcPts val="0"/>
              </a:spcAft>
              <a:buClr>
                <a:srgbClr val="E2E4EA"/>
              </a:buClr>
              <a:buSzPts val="1100"/>
              <a:buChar char="●"/>
            </a:pPr>
            <a:r>
              <a:rPr lang="en" sz="1100">
                <a:solidFill>
                  <a:srgbClr val="34D399"/>
                </a:solidFill>
              </a:rPr>
              <a:t>Cost</a:t>
            </a:r>
            <a:r>
              <a:rPr lang="en" sz="1100"/>
              <a:t>: </a:t>
            </a:r>
            <a:r>
              <a:rPr b="1" lang="en" sz="1100"/>
              <a:t>$0.00</a:t>
            </a:r>
            <a:endParaRPr/>
          </a:p>
        </p:txBody>
      </p:sp>
      <p:pic>
        <p:nvPicPr>
          <p:cNvPr id="118" name="Google Shape;118;p22"/>
          <p:cNvPicPr preferRelativeResize="0"/>
          <p:nvPr/>
        </p:nvPicPr>
        <p:blipFill>
          <a:blip r:embed="rId3">
            <a:alphaModFix/>
          </a:blip>
          <a:stretch>
            <a:fillRect/>
          </a:stretch>
        </p:blipFill>
        <p:spPr>
          <a:xfrm>
            <a:off x="5" y="0"/>
            <a:ext cx="3792790" cy="5143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3 - Evaluation</a:t>
            </a:r>
            <a:endParaRPr/>
          </a:p>
        </p:txBody>
      </p:sp>
      <p:sp>
        <p:nvSpPr>
          <p:cNvPr id="124" name="Google Shape;124;p23"/>
          <p:cNvSpPr txBox="1"/>
          <p:nvPr>
            <p:ph idx="1" type="body"/>
          </p:nvPr>
        </p:nvSpPr>
        <p:spPr>
          <a:xfrm>
            <a:off x="0" y="1152475"/>
            <a:ext cx="5351100" cy="39909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solidFill>
                  <a:srgbClr val="4F8FFF"/>
                </a:solidFill>
              </a:rPr>
              <a:t>How Do You Evaluate Generated Text?</a:t>
            </a:r>
            <a:endParaRPr>
              <a:solidFill>
                <a:srgbClr val="4F8FFF"/>
              </a:solidFill>
            </a:endParaRPr>
          </a:p>
          <a:p>
            <a:pPr indent="0" lvl="0" marL="0" rtl="0" algn="l">
              <a:spcBef>
                <a:spcPts val="1200"/>
              </a:spcBef>
              <a:spcAft>
                <a:spcPts val="0"/>
              </a:spcAft>
              <a:buNone/>
            </a:pPr>
            <a:r>
              <a:rPr lang="en"/>
              <a:t>  				</a:t>
            </a:r>
            <a:r>
              <a:rPr b="1" lang="en"/>
              <a:t>|  </a:t>
            </a:r>
            <a:r>
              <a:rPr lang="en"/>
              <a:t>API (Claude)	</a:t>
            </a:r>
            <a:r>
              <a:rPr b="1" lang="en"/>
              <a:t>|  </a:t>
            </a:r>
            <a:r>
              <a:rPr lang="en"/>
              <a:t>Local (T5)</a:t>
            </a:r>
            <a:br>
              <a:rPr lang="en"/>
            </a:br>
            <a:r>
              <a:rPr lang="en"/>
              <a:t>--------------------------------------------------------------------------------</a:t>
            </a:r>
            <a:br>
              <a:rPr lang="en"/>
            </a:br>
            <a:r>
              <a:rPr lang="en"/>
              <a:t>Structure			</a:t>
            </a:r>
            <a:r>
              <a:rPr b="1" lang="en"/>
              <a:t>|  </a:t>
            </a:r>
            <a:r>
              <a:rPr lang="en"/>
              <a:t>All sections	</a:t>
            </a:r>
            <a:r>
              <a:rPr b="1" lang="en"/>
              <a:t>|  </a:t>
            </a:r>
            <a:r>
              <a:rPr lang="en"/>
              <a:t>No sections</a:t>
            </a:r>
            <a:br>
              <a:rPr lang="en"/>
            </a:br>
            <a:r>
              <a:rPr lang="en"/>
              <a:t>Length			</a:t>
            </a:r>
            <a:r>
              <a:rPr b="1" lang="en"/>
              <a:t>|  </a:t>
            </a:r>
            <a:r>
              <a:rPr lang="en"/>
              <a:t>~600 words	</a:t>
            </a:r>
            <a:r>
              <a:rPr b="1" lang="en"/>
              <a:t>|  </a:t>
            </a:r>
            <a:r>
              <a:rPr lang="en"/>
              <a:t>1–2 sentences</a:t>
            </a:r>
            <a:br>
              <a:rPr lang="en"/>
            </a:br>
            <a:r>
              <a:rPr lang="en"/>
              <a:t>Factual accuracy		</a:t>
            </a:r>
            <a:r>
              <a:rPr b="1" lang="en"/>
              <a:t>|  </a:t>
            </a:r>
            <a:r>
              <a:rPr lang="en"/>
              <a:t>Correct stats	</a:t>
            </a:r>
            <a:r>
              <a:rPr b="1" lang="en"/>
              <a:t>|  </a:t>
            </a:r>
            <a:r>
              <a:rPr lang="en"/>
              <a:t>Correct but minimal</a:t>
            </a:r>
            <a:br>
              <a:rPr lang="en"/>
            </a:br>
            <a:r>
              <a:rPr lang="en"/>
              <a:t>Actionable advice	</a:t>
            </a:r>
            <a:r>
              <a:rPr b="1" lang="en"/>
              <a:t>|  </a:t>
            </a:r>
            <a:r>
              <a:rPr lang="en"/>
              <a:t>Buy/Consider	</a:t>
            </a:r>
            <a:r>
              <a:rPr b="1" lang="en"/>
              <a:t>|  </a:t>
            </a:r>
            <a:r>
              <a:rPr lang="en"/>
              <a:t>None</a:t>
            </a:r>
            <a:br>
              <a:rPr lang="en"/>
            </a:br>
            <a:r>
              <a:rPr lang="en"/>
              <a:t>Complaints			</a:t>
            </a:r>
            <a:r>
              <a:rPr b="1" lang="en"/>
              <a:t>|  </a:t>
            </a:r>
            <a:r>
              <a:rPr lang="en"/>
              <a:t>In narrative	</a:t>
            </a:r>
            <a:r>
              <a:rPr b="1" lang="en"/>
              <a:t>|  </a:t>
            </a:r>
            <a:r>
              <a:rPr lang="en"/>
              <a:t>Raw TF-IDF terms</a:t>
            </a:r>
            <a:br>
              <a:rPr lang="en"/>
            </a:br>
            <a:r>
              <a:rPr lang="en"/>
              <a:t>Cost				</a:t>
            </a:r>
            <a:r>
              <a:rPr b="1" lang="en"/>
              <a:t>|  </a:t>
            </a:r>
            <a:r>
              <a:rPr lang="en"/>
              <a:t>$0.43		</a:t>
            </a:r>
            <a:r>
              <a:rPr b="1" lang="en"/>
              <a:t>|  </a:t>
            </a:r>
            <a:r>
              <a:rPr lang="en"/>
              <a:t>$0.00</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Both approaches deployed to the website side-by-side</a:t>
            </a:r>
            <a:br>
              <a:rPr lang="en"/>
            </a:br>
            <a:r>
              <a:rPr lang="en"/>
              <a:t>Users can switch between API and Local tabs to compare</a:t>
            </a:r>
            <a:br>
              <a:rPr lang="en"/>
            </a:br>
            <a:r>
              <a:rPr lang="en"/>
              <a:t>Demonstrates the quality-cost tradeoff transparently</a:t>
            </a:r>
            <a:endParaRPr/>
          </a:p>
          <a:p>
            <a:pPr indent="0" lvl="0" marL="0" rtl="0" algn="l">
              <a:spcBef>
                <a:spcPts val="1200"/>
              </a:spcBef>
              <a:spcAft>
                <a:spcPts val="1200"/>
              </a:spcAft>
              <a:buNone/>
            </a:pPr>
            <a:r>
              <a:rPr lang="en" u="sng">
                <a:solidFill>
                  <a:srgbClr val="FBBF24"/>
                </a:solidFill>
                <a:hlinkClick r:id="rId3">
                  <a:extLst>
                    <a:ext uri="{A12FA001-AC4F-418D-AE19-62706E023703}">
                      <ahyp:hlinkClr val="tx"/>
                    </a:ext>
                  </a:extLst>
                </a:hlinkClick>
              </a:rPr>
              <a:t>https://giwojno.pl/review-analyzer/</a:t>
            </a:r>
            <a:endParaRPr>
              <a:solidFill>
                <a:srgbClr val="FBBF24"/>
              </a:solidFill>
            </a:endParaRPr>
          </a:p>
        </p:txBody>
      </p:sp>
      <p:pic>
        <p:nvPicPr>
          <p:cNvPr id="125" name="Google Shape;125;p23"/>
          <p:cNvPicPr preferRelativeResize="0"/>
          <p:nvPr/>
        </p:nvPicPr>
        <p:blipFill>
          <a:blip r:embed="rId4">
            <a:alphaModFix/>
          </a:blip>
          <a:stretch>
            <a:fillRect/>
          </a:stretch>
        </p:blipFill>
        <p:spPr>
          <a:xfrm>
            <a:off x="5351202" y="0"/>
            <a:ext cx="3792801"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3 - Evaluation</a:t>
            </a:r>
            <a:endParaRPr/>
          </a:p>
        </p:txBody>
      </p:sp>
      <p:sp>
        <p:nvSpPr>
          <p:cNvPr id="131" name="Google Shape;131;p24"/>
          <p:cNvSpPr txBox="1"/>
          <p:nvPr>
            <p:ph idx="1" type="body"/>
          </p:nvPr>
        </p:nvSpPr>
        <p:spPr>
          <a:xfrm>
            <a:off x="0" y="1152475"/>
            <a:ext cx="5235000" cy="39909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solidFill>
                  <a:srgbClr val="4F8FFF"/>
                </a:solidFill>
              </a:rPr>
              <a:t>How Do You Evaluate Generated Text?</a:t>
            </a:r>
            <a:endParaRPr>
              <a:solidFill>
                <a:srgbClr val="4F8FFF"/>
              </a:solidFill>
            </a:endParaRPr>
          </a:p>
          <a:p>
            <a:pPr indent="0" lvl="0" marL="0" rtl="0" algn="l">
              <a:spcBef>
                <a:spcPts val="1200"/>
              </a:spcBef>
              <a:spcAft>
                <a:spcPts val="0"/>
              </a:spcAft>
              <a:buNone/>
            </a:pPr>
            <a:r>
              <a:rPr lang="en"/>
              <a:t>  				</a:t>
            </a:r>
            <a:r>
              <a:rPr b="1" lang="en"/>
              <a:t>|  </a:t>
            </a:r>
            <a:r>
              <a:rPr lang="en"/>
              <a:t>API (Claude)	</a:t>
            </a:r>
            <a:r>
              <a:rPr b="1" lang="en"/>
              <a:t>|  </a:t>
            </a:r>
            <a:r>
              <a:rPr lang="en"/>
              <a:t>Local (T5)</a:t>
            </a:r>
            <a:br>
              <a:rPr lang="en"/>
            </a:br>
            <a:r>
              <a:rPr lang="en"/>
              <a:t>--------------------------------------------------------------------------------</a:t>
            </a:r>
            <a:br>
              <a:rPr lang="en"/>
            </a:br>
            <a:r>
              <a:rPr lang="en"/>
              <a:t>Structure			</a:t>
            </a:r>
            <a:r>
              <a:rPr b="1" lang="en"/>
              <a:t>|  </a:t>
            </a:r>
            <a:r>
              <a:rPr lang="en"/>
              <a:t>All sections	</a:t>
            </a:r>
            <a:r>
              <a:rPr b="1" lang="en"/>
              <a:t>|  </a:t>
            </a:r>
            <a:r>
              <a:rPr lang="en"/>
              <a:t>No sections</a:t>
            </a:r>
            <a:br>
              <a:rPr lang="en"/>
            </a:br>
            <a:r>
              <a:rPr lang="en"/>
              <a:t>Length			</a:t>
            </a:r>
            <a:r>
              <a:rPr b="1" lang="en"/>
              <a:t>|  </a:t>
            </a:r>
            <a:r>
              <a:rPr lang="en"/>
              <a:t>~600 words	</a:t>
            </a:r>
            <a:r>
              <a:rPr b="1" lang="en"/>
              <a:t>|  </a:t>
            </a:r>
            <a:r>
              <a:rPr lang="en"/>
              <a:t>1–2 sentences</a:t>
            </a:r>
            <a:br>
              <a:rPr lang="en"/>
            </a:br>
            <a:r>
              <a:rPr lang="en"/>
              <a:t>Factual accuracy		</a:t>
            </a:r>
            <a:r>
              <a:rPr b="1" lang="en"/>
              <a:t>|  </a:t>
            </a:r>
            <a:r>
              <a:rPr lang="en"/>
              <a:t>Correct stats	</a:t>
            </a:r>
            <a:r>
              <a:rPr b="1" lang="en"/>
              <a:t>|  </a:t>
            </a:r>
            <a:r>
              <a:rPr lang="en"/>
              <a:t>Correct but minimal</a:t>
            </a:r>
            <a:br>
              <a:rPr lang="en"/>
            </a:br>
            <a:r>
              <a:rPr lang="en"/>
              <a:t>Actionable advice	</a:t>
            </a:r>
            <a:r>
              <a:rPr b="1" lang="en"/>
              <a:t>|  </a:t>
            </a:r>
            <a:r>
              <a:rPr lang="en"/>
              <a:t>Buy/Consider	</a:t>
            </a:r>
            <a:r>
              <a:rPr b="1" lang="en"/>
              <a:t>|  </a:t>
            </a:r>
            <a:r>
              <a:rPr lang="en"/>
              <a:t>None</a:t>
            </a:r>
            <a:br>
              <a:rPr lang="en"/>
            </a:br>
            <a:r>
              <a:rPr lang="en"/>
              <a:t>Complaints			</a:t>
            </a:r>
            <a:r>
              <a:rPr b="1" lang="en"/>
              <a:t>|  </a:t>
            </a:r>
            <a:r>
              <a:rPr lang="en"/>
              <a:t>In narrative	</a:t>
            </a:r>
            <a:r>
              <a:rPr b="1" lang="en"/>
              <a:t>|  </a:t>
            </a:r>
            <a:r>
              <a:rPr lang="en"/>
              <a:t>Raw TF-IDF terms</a:t>
            </a:r>
            <a:br>
              <a:rPr lang="en"/>
            </a:br>
            <a:r>
              <a:rPr lang="en"/>
              <a:t>Cost				</a:t>
            </a:r>
            <a:r>
              <a:rPr b="1" lang="en"/>
              <a:t>|  </a:t>
            </a:r>
            <a:r>
              <a:rPr lang="en"/>
              <a:t>$0.43		</a:t>
            </a:r>
            <a:r>
              <a:rPr b="1" lang="en"/>
              <a:t>|  </a:t>
            </a:r>
            <a:r>
              <a:rPr lang="en"/>
              <a:t>$0.00</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Both approaches deployed to the website side-by-side</a:t>
            </a:r>
            <a:br>
              <a:rPr lang="en"/>
            </a:br>
            <a:r>
              <a:rPr lang="en"/>
              <a:t>Users can switch between API and Local tabs to compare</a:t>
            </a:r>
            <a:br>
              <a:rPr lang="en"/>
            </a:br>
            <a:r>
              <a:rPr lang="en"/>
              <a:t>Demonstrates the quality-cost tradeoff transparently</a:t>
            </a:r>
            <a:endParaRPr/>
          </a:p>
          <a:p>
            <a:pPr indent="0" lvl="0" marL="0" rtl="0" algn="l">
              <a:spcBef>
                <a:spcPts val="1200"/>
              </a:spcBef>
              <a:spcAft>
                <a:spcPts val="1200"/>
              </a:spcAft>
              <a:buNone/>
            </a:pPr>
            <a:r>
              <a:rPr lang="en" u="sng">
                <a:solidFill>
                  <a:srgbClr val="FBBF24"/>
                </a:solidFill>
                <a:hlinkClick r:id="rId3">
                  <a:extLst>
                    <a:ext uri="{A12FA001-AC4F-418D-AE19-62706E023703}">
                      <ahyp:hlinkClr val="tx"/>
                    </a:ext>
                  </a:extLst>
                </a:hlinkClick>
              </a:rPr>
              <a:t>https://giwojno.pl/review-analyzer/</a:t>
            </a:r>
            <a:endParaRPr>
              <a:solidFill>
                <a:srgbClr val="FBBF24"/>
              </a:solidFill>
            </a:endParaRPr>
          </a:p>
        </p:txBody>
      </p:sp>
      <p:pic>
        <p:nvPicPr>
          <p:cNvPr id="132" name="Google Shape;132;p24"/>
          <p:cNvPicPr preferRelativeResize="0"/>
          <p:nvPr/>
        </p:nvPicPr>
        <p:blipFill>
          <a:blip r:embed="rId4">
            <a:alphaModFix/>
          </a:blip>
          <a:stretch>
            <a:fillRect/>
          </a:stretch>
        </p:blipFill>
        <p:spPr>
          <a:xfrm>
            <a:off x="5404973" y="0"/>
            <a:ext cx="3739022"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5"/>
          <p:cNvPicPr preferRelativeResize="0"/>
          <p:nvPr/>
        </p:nvPicPr>
        <p:blipFill>
          <a:blip r:embed="rId3">
            <a:alphaModFix/>
          </a:blip>
          <a:stretch>
            <a:fillRect/>
          </a:stretch>
        </p:blipFill>
        <p:spPr>
          <a:xfrm>
            <a:off x="0" y="338500"/>
            <a:ext cx="4572001" cy="4466493"/>
          </a:xfrm>
          <a:prstGeom prst="rect">
            <a:avLst/>
          </a:prstGeom>
          <a:noFill/>
          <a:ln>
            <a:noFill/>
          </a:ln>
        </p:spPr>
      </p:pic>
      <p:pic>
        <p:nvPicPr>
          <p:cNvPr id="138" name="Google Shape;138;p25"/>
          <p:cNvPicPr preferRelativeResize="0"/>
          <p:nvPr/>
        </p:nvPicPr>
        <p:blipFill>
          <a:blip r:embed="rId4">
            <a:alphaModFix/>
          </a:blip>
          <a:stretch>
            <a:fillRect/>
          </a:stretch>
        </p:blipFill>
        <p:spPr>
          <a:xfrm>
            <a:off x="4339273" y="338500"/>
            <a:ext cx="4804727" cy="4466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Takeaway</a:t>
            </a:r>
            <a:endParaRPr/>
          </a:p>
        </p:txBody>
      </p:sp>
      <p:pic>
        <p:nvPicPr>
          <p:cNvPr id="144" name="Google Shape;144;p26"/>
          <p:cNvPicPr preferRelativeResize="0"/>
          <p:nvPr/>
        </p:nvPicPr>
        <p:blipFill>
          <a:blip r:embed="rId3">
            <a:alphaModFix/>
          </a:blip>
          <a:stretch>
            <a:fillRect/>
          </a:stretch>
        </p:blipFill>
        <p:spPr>
          <a:xfrm>
            <a:off x="5351202" y="0"/>
            <a:ext cx="3792801" cy="5143499"/>
          </a:xfrm>
          <a:prstGeom prst="rect">
            <a:avLst/>
          </a:prstGeom>
          <a:noFill/>
          <a:ln>
            <a:noFill/>
          </a:ln>
        </p:spPr>
      </p:pic>
      <p:sp>
        <p:nvSpPr>
          <p:cNvPr id="145" name="Google Shape;145;p26"/>
          <p:cNvSpPr txBox="1"/>
          <p:nvPr>
            <p:ph idx="1" type="body"/>
          </p:nvPr>
        </p:nvSpPr>
        <p:spPr>
          <a:xfrm>
            <a:off x="0" y="1152475"/>
            <a:ext cx="5754900" cy="3990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100">
                <a:solidFill>
                  <a:srgbClr val="4F8FFF"/>
                </a:solidFill>
              </a:rPr>
              <a:t>What we built:</a:t>
            </a:r>
            <a:r>
              <a:rPr lang="en" sz="1100"/>
              <a:t> A complete NLP pipeline from raw reviews → deployed web app</a:t>
            </a:r>
            <a:endParaRPr sz="1100"/>
          </a:p>
          <a:p>
            <a:pPr indent="-298450" lvl="0" marL="457200" rtl="0" algn="l">
              <a:spcBef>
                <a:spcPts val="1200"/>
              </a:spcBef>
              <a:spcAft>
                <a:spcPts val="0"/>
              </a:spcAft>
              <a:buSzPts val="1100"/>
              <a:buChar char="●"/>
            </a:pPr>
            <a:r>
              <a:rPr b="1" lang="en" sz="1100"/>
              <a:t>95.48% accuracy → 6 clusters → 39 summaries → Live website</a:t>
            </a:r>
            <a:endParaRPr b="1" sz="1100"/>
          </a:p>
          <a:p>
            <a:pPr indent="-298450" lvl="0" marL="457200" rtl="0" algn="l">
              <a:spcBef>
                <a:spcPts val="0"/>
              </a:spcBef>
              <a:spcAft>
                <a:spcPts val="0"/>
              </a:spcAft>
              <a:buSzPts val="1100"/>
              <a:buChar char="●"/>
            </a:pPr>
            <a:r>
              <a:rPr b="1" lang="en" sz="1100"/>
              <a:t>Both API ($0.43) + Local models deployed side-by-side</a:t>
            </a:r>
            <a:endParaRPr b="1" sz="1100"/>
          </a:p>
          <a:p>
            <a:pPr indent="-298450" lvl="0" marL="457200" rtl="0" algn="l">
              <a:spcBef>
                <a:spcPts val="0"/>
              </a:spcBef>
              <a:spcAft>
                <a:spcPts val="0"/>
              </a:spcAft>
              <a:buClr>
                <a:srgbClr val="E2E4EA"/>
              </a:buClr>
              <a:buSzPts val="1100"/>
              <a:buChar char="●"/>
            </a:pPr>
            <a:r>
              <a:rPr lang="en" sz="1100"/>
              <a:t>Live at </a:t>
            </a:r>
            <a:r>
              <a:rPr lang="en" sz="1100" u="sng">
                <a:solidFill>
                  <a:srgbClr val="FBBF24"/>
                </a:solidFill>
                <a:hlinkClick r:id="rId4">
                  <a:extLst>
                    <a:ext uri="{A12FA001-AC4F-418D-AE19-62706E023703}">
                      <ahyp:hlinkClr val="tx"/>
                    </a:ext>
                  </a:extLst>
                </a:hlinkClick>
              </a:rPr>
              <a:t>https://</a:t>
            </a:r>
            <a:r>
              <a:rPr b="1" lang="en" sz="1100" u="sng">
                <a:solidFill>
                  <a:srgbClr val="FBBF24"/>
                </a:solidFill>
                <a:hlinkClick r:id="rId5">
                  <a:extLst>
                    <a:ext uri="{A12FA001-AC4F-418D-AE19-62706E023703}">
                      <ahyp:hlinkClr val="tx"/>
                    </a:ext>
                  </a:extLst>
                </a:hlinkClick>
              </a:rPr>
              <a:t>giwojno.pl/review-analyzer</a:t>
            </a:r>
            <a:r>
              <a:rPr b="1" lang="en" sz="1100"/>
              <a:t> </a:t>
            </a:r>
            <a:endParaRPr b="1" sz="1100"/>
          </a:p>
          <a:p>
            <a:pPr indent="0" lvl="0" marL="0" rtl="0" algn="l">
              <a:spcBef>
                <a:spcPts val="1200"/>
              </a:spcBef>
              <a:spcAft>
                <a:spcPts val="0"/>
              </a:spcAft>
              <a:buNone/>
            </a:pPr>
            <a:r>
              <a:t/>
            </a:r>
            <a:endParaRPr b="1" sz="1100">
              <a:solidFill>
                <a:srgbClr val="4F8FFF"/>
              </a:solidFill>
            </a:endParaRPr>
          </a:p>
          <a:p>
            <a:pPr indent="0" lvl="0" marL="0" rtl="0" algn="l">
              <a:spcBef>
                <a:spcPts val="1200"/>
              </a:spcBef>
              <a:spcAft>
                <a:spcPts val="0"/>
              </a:spcAft>
              <a:buNone/>
            </a:pPr>
            <a:r>
              <a:rPr b="1" lang="en" sz="1100">
                <a:solidFill>
                  <a:srgbClr val="4F8FFF"/>
                </a:solidFill>
              </a:rPr>
              <a:t>What We Learned</a:t>
            </a:r>
            <a:endParaRPr b="1" sz="1100">
              <a:solidFill>
                <a:srgbClr val="4F8FFF"/>
              </a:solidFill>
            </a:endParaRPr>
          </a:p>
          <a:p>
            <a:pPr indent="-298450" lvl="0" marL="457200" rtl="0" algn="l">
              <a:spcBef>
                <a:spcPts val="1200"/>
              </a:spcBef>
              <a:spcAft>
                <a:spcPts val="0"/>
              </a:spcAft>
              <a:buClr>
                <a:srgbClr val="E2E4EA"/>
              </a:buClr>
              <a:buSzPts val="1100"/>
              <a:buChar char="●"/>
            </a:pPr>
            <a:r>
              <a:rPr b="1" lang="en" sz="1100">
                <a:solidFill>
                  <a:srgbClr val="F87171"/>
                </a:solidFill>
              </a:rPr>
              <a:t>Class weights matter</a:t>
            </a:r>
            <a:r>
              <a:rPr b="1" lang="en" sz="1100">
                <a:solidFill>
                  <a:srgbClr val="E2E4EA"/>
                </a:solidFill>
              </a:rPr>
              <a:t> - they doubled Neutral F1 from 0.27 to 0.57</a:t>
            </a:r>
            <a:endParaRPr b="1" sz="1100">
              <a:solidFill>
                <a:srgbClr val="E2E4EA"/>
              </a:solidFill>
            </a:endParaRPr>
          </a:p>
          <a:p>
            <a:pPr indent="-298450" lvl="0" marL="457200" rtl="0" algn="l">
              <a:spcBef>
                <a:spcPts val="0"/>
              </a:spcBef>
              <a:spcAft>
                <a:spcPts val="0"/>
              </a:spcAft>
              <a:buClr>
                <a:srgbClr val="E2E4EA"/>
              </a:buClr>
              <a:buSzPts val="1100"/>
              <a:buChar char="●"/>
            </a:pPr>
            <a:r>
              <a:rPr b="1" lang="en" sz="1100">
                <a:solidFill>
                  <a:srgbClr val="F87171"/>
                </a:solidFill>
              </a:rPr>
              <a:t>Model size matters</a:t>
            </a:r>
            <a:r>
              <a:rPr b="1" lang="en" sz="1100">
                <a:solidFill>
                  <a:srgbClr val="E2E4EA"/>
                </a:solidFill>
              </a:rPr>
              <a:t> - 250M params can't do what an API model does for $0.43</a:t>
            </a:r>
            <a:endParaRPr b="1" sz="1100">
              <a:solidFill>
                <a:srgbClr val="E2E4EA"/>
              </a:solidFill>
            </a:endParaRPr>
          </a:p>
          <a:p>
            <a:pPr indent="-298450" lvl="0" marL="457200" rtl="0" algn="l">
              <a:spcBef>
                <a:spcPts val="0"/>
              </a:spcBef>
              <a:spcAft>
                <a:spcPts val="0"/>
              </a:spcAft>
              <a:buClr>
                <a:srgbClr val="E2E4EA"/>
              </a:buClr>
              <a:buSzPts val="1100"/>
              <a:buChar char="●"/>
            </a:pPr>
            <a:r>
              <a:rPr b="1" lang="en" sz="1100">
                <a:solidFill>
                  <a:srgbClr val="34D399"/>
                </a:solidFill>
              </a:rPr>
              <a:t>Keep it simple</a:t>
            </a:r>
            <a:r>
              <a:rPr b="1" lang="en" sz="1100">
                <a:solidFill>
                  <a:srgbClr val="E2E4EA"/>
                </a:solidFill>
              </a:rPr>
              <a:t> - static site, no backend, pre-compute everything</a:t>
            </a:r>
            <a:endParaRPr b="1" sz="1100">
              <a:solidFill>
                <a:srgbClr val="E2E4EA"/>
              </a:solidFill>
            </a:endParaRPr>
          </a:p>
          <a:p>
            <a:pPr indent="0" lvl="0" marL="0" rtl="0" algn="l">
              <a:spcBef>
                <a:spcPts val="1200"/>
              </a:spcBef>
              <a:spcAft>
                <a:spcPts val="0"/>
              </a:spcAft>
              <a:buNone/>
            </a:pPr>
            <a:r>
              <a:t/>
            </a:r>
            <a:endParaRPr b="1" sz="1100">
              <a:solidFill>
                <a:srgbClr val="4F8FFF"/>
              </a:solidFill>
            </a:endParaRPr>
          </a:p>
          <a:p>
            <a:pPr indent="0" lvl="0" marL="0" rtl="0" algn="l">
              <a:spcBef>
                <a:spcPts val="1200"/>
              </a:spcBef>
              <a:spcAft>
                <a:spcPts val="1200"/>
              </a:spcAft>
              <a:buNone/>
            </a:pPr>
            <a:r>
              <a:rPr b="1" lang="en" sz="1100">
                <a:solidFill>
                  <a:srgbClr val="4F8FFF"/>
                </a:solidFill>
              </a:rPr>
              <a:t>Bonus point pitch</a:t>
            </a:r>
            <a:r>
              <a:rPr b="1" lang="en" sz="1100"/>
              <a:t>:</a:t>
            </a:r>
            <a:r>
              <a:rPr lang="en" sz="1100"/>
              <a:t> We deployed a </a:t>
            </a:r>
            <a:r>
              <a:rPr lang="en" sz="1100">
                <a:solidFill>
                  <a:srgbClr val="34D399"/>
                </a:solidFill>
              </a:rPr>
              <a:t>fully functional public website</a:t>
            </a:r>
            <a:r>
              <a:rPr lang="en" sz="1100"/>
              <a:t> on real hosting - not localhost, not a notebook, not Gradio. A static site architecture that pre-computes all results, needs zero backend, and works on the cheapest shared hosting available. You can open it </a:t>
            </a:r>
            <a:r>
              <a:rPr lang="en" sz="1100">
                <a:solidFill>
                  <a:srgbClr val="34D399"/>
                </a:solidFill>
              </a:rPr>
              <a:t>right now</a:t>
            </a:r>
            <a:r>
              <a:rPr lang="en" sz="1100"/>
              <a:t> on your phone.</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Takeaway</a:t>
            </a:r>
            <a:endParaRPr/>
          </a:p>
        </p:txBody>
      </p:sp>
      <p:pic>
        <p:nvPicPr>
          <p:cNvPr id="151" name="Google Shape;151;p27"/>
          <p:cNvPicPr preferRelativeResize="0"/>
          <p:nvPr/>
        </p:nvPicPr>
        <p:blipFill>
          <a:blip r:embed="rId3">
            <a:alphaModFix/>
          </a:blip>
          <a:stretch>
            <a:fillRect/>
          </a:stretch>
        </p:blipFill>
        <p:spPr>
          <a:xfrm>
            <a:off x="5351202" y="0"/>
            <a:ext cx="3792801" cy="5143499"/>
          </a:xfrm>
          <a:prstGeom prst="rect">
            <a:avLst/>
          </a:prstGeom>
          <a:noFill/>
          <a:ln>
            <a:noFill/>
          </a:ln>
        </p:spPr>
      </p:pic>
      <p:sp>
        <p:nvSpPr>
          <p:cNvPr id="152" name="Google Shape;152;p27"/>
          <p:cNvSpPr txBox="1"/>
          <p:nvPr>
            <p:ph idx="1" type="body"/>
          </p:nvPr>
        </p:nvSpPr>
        <p:spPr>
          <a:xfrm>
            <a:off x="0" y="1152475"/>
            <a:ext cx="5452800" cy="3990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100">
                <a:solidFill>
                  <a:srgbClr val="4F8FFF"/>
                </a:solidFill>
              </a:rPr>
              <a:t>What we built:</a:t>
            </a:r>
            <a:r>
              <a:rPr lang="en" sz="1100"/>
              <a:t> A complete NLP pipeline from raw reviews → deployed web app</a:t>
            </a:r>
            <a:endParaRPr sz="1100"/>
          </a:p>
          <a:p>
            <a:pPr indent="0" lvl="0" marL="0" rtl="0" algn="l">
              <a:spcBef>
                <a:spcPts val="1200"/>
              </a:spcBef>
              <a:spcAft>
                <a:spcPts val="0"/>
              </a:spcAft>
              <a:buNone/>
            </a:pPr>
            <a:r>
              <a:t/>
            </a:r>
            <a:endParaRPr b="1" sz="1100"/>
          </a:p>
          <a:p>
            <a:pPr indent="-298450" lvl="0" marL="457200" rtl="0" algn="l">
              <a:spcBef>
                <a:spcPts val="1200"/>
              </a:spcBef>
              <a:spcAft>
                <a:spcPts val="0"/>
              </a:spcAft>
              <a:buSzPts val="1100"/>
              <a:buChar char="●"/>
            </a:pPr>
            <a:r>
              <a:rPr b="1" lang="en" sz="1100"/>
              <a:t>95.48% classification accuracy (RoBERTa)</a:t>
            </a:r>
            <a:endParaRPr b="1" sz="1100"/>
          </a:p>
          <a:p>
            <a:pPr indent="-298450" lvl="0" marL="457200" rtl="0" algn="l">
              <a:spcBef>
                <a:spcPts val="0"/>
              </a:spcBef>
              <a:spcAft>
                <a:spcPts val="0"/>
              </a:spcAft>
              <a:buSzPts val="1100"/>
              <a:buChar char="●"/>
            </a:pPr>
            <a:r>
              <a:rPr b="1" lang="en" sz="1100"/>
              <a:t>6 meaningful product clusters (K-Means)</a:t>
            </a:r>
            <a:endParaRPr b="1" sz="1100"/>
          </a:p>
          <a:p>
            <a:pPr indent="-298450" lvl="0" marL="457200" rtl="0" algn="l">
              <a:spcBef>
                <a:spcPts val="0"/>
              </a:spcBef>
              <a:spcAft>
                <a:spcPts val="0"/>
              </a:spcAft>
              <a:buSzPts val="1100"/>
              <a:buChar char="●"/>
            </a:pPr>
            <a:r>
              <a:rPr b="1" lang="en" sz="1100"/>
              <a:t>39 AI-generated summaries for $0.43</a:t>
            </a:r>
            <a:endParaRPr b="1" sz="1100"/>
          </a:p>
          <a:p>
            <a:pPr indent="-298450" lvl="0" marL="457200" rtl="0" algn="l">
              <a:spcBef>
                <a:spcPts val="0"/>
              </a:spcBef>
              <a:spcAft>
                <a:spcPts val="0"/>
              </a:spcAft>
              <a:buSzPts val="1100"/>
              <a:buChar char="●"/>
            </a:pPr>
            <a:r>
              <a:rPr b="1" lang="en" sz="1100"/>
              <a:t>Both API + Local models deployed side-by-side</a:t>
            </a:r>
            <a:endParaRPr sz="1100"/>
          </a:p>
          <a:p>
            <a:pPr indent="-298450" lvl="0" marL="457200" rtl="0" algn="l">
              <a:spcBef>
                <a:spcPts val="0"/>
              </a:spcBef>
              <a:spcAft>
                <a:spcPts val="0"/>
              </a:spcAft>
              <a:buClr>
                <a:srgbClr val="E2E4EA"/>
              </a:buClr>
              <a:buSzPts val="1100"/>
              <a:buChar char="●"/>
            </a:pPr>
            <a:r>
              <a:rPr lang="en" sz="1100"/>
              <a:t>Live at </a:t>
            </a:r>
            <a:r>
              <a:rPr lang="en" sz="1100" u="sng">
                <a:solidFill>
                  <a:srgbClr val="FBBF24"/>
                </a:solidFill>
                <a:hlinkClick r:id="rId4">
                  <a:extLst>
                    <a:ext uri="{A12FA001-AC4F-418D-AE19-62706E023703}">
                      <ahyp:hlinkClr val="tx"/>
                    </a:ext>
                  </a:extLst>
                </a:hlinkClick>
              </a:rPr>
              <a:t>https://</a:t>
            </a:r>
            <a:r>
              <a:rPr b="1" lang="en" sz="1100" u="sng">
                <a:solidFill>
                  <a:srgbClr val="FBBF24"/>
                </a:solidFill>
                <a:hlinkClick r:id="rId5">
                  <a:extLst>
                    <a:ext uri="{A12FA001-AC4F-418D-AE19-62706E023703}">
                      <ahyp:hlinkClr val="tx"/>
                    </a:ext>
                  </a:extLst>
                </a:hlinkClick>
              </a:rPr>
              <a:t>giwojno.pl/review-analyzer</a:t>
            </a:r>
            <a:r>
              <a:rPr b="1" lang="en" sz="1100"/>
              <a:t> </a:t>
            </a:r>
            <a:endParaRPr b="1" sz="1100"/>
          </a:p>
          <a:p>
            <a:pPr indent="0" lvl="0" marL="0" rtl="0" algn="l">
              <a:spcBef>
                <a:spcPts val="1200"/>
              </a:spcBef>
              <a:spcAft>
                <a:spcPts val="0"/>
              </a:spcAft>
              <a:buNone/>
            </a:pPr>
            <a:r>
              <a:t/>
            </a:r>
            <a:endParaRPr b="1" sz="1100">
              <a:solidFill>
                <a:srgbClr val="4F8FFF"/>
              </a:solidFill>
            </a:endParaRPr>
          </a:p>
          <a:p>
            <a:pPr indent="0" lvl="0" marL="0" rtl="0" algn="l">
              <a:spcBef>
                <a:spcPts val="1200"/>
              </a:spcBef>
              <a:spcAft>
                <a:spcPts val="1200"/>
              </a:spcAft>
              <a:buNone/>
            </a:pPr>
            <a:r>
              <a:rPr b="1" lang="en" sz="1100">
                <a:solidFill>
                  <a:srgbClr val="4F8FFF"/>
                </a:solidFill>
              </a:rPr>
              <a:t>Bonus point pitch</a:t>
            </a:r>
            <a:r>
              <a:rPr b="1" lang="en" sz="1100"/>
              <a:t>:</a:t>
            </a:r>
            <a:r>
              <a:rPr lang="en" sz="1100"/>
              <a:t> We deployed a </a:t>
            </a:r>
            <a:r>
              <a:rPr lang="en" sz="1100">
                <a:solidFill>
                  <a:srgbClr val="34D399"/>
                </a:solidFill>
              </a:rPr>
              <a:t>fully functional public website</a:t>
            </a:r>
            <a:r>
              <a:rPr lang="en" sz="1100"/>
              <a:t> on real hosting - not localhost, not a notebook, not Gradio. A static site architecture that pre-computes all results, needs zero backend, and works on the cheapest shared hosting available. You can open it </a:t>
            </a:r>
            <a:r>
              <a:rPr lang="en" sz="1100">
                <a:solidFill>
                  <a:srgbClr val="34D399"/>
                </a:solidFill>
              </a:rPr>
              <a:t>right now</a:t>
            </a:r>
            <a:r>
              <a:rPr lang="en" sz="1100"/>
              <a:t> on your phone.</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125"/>
            <a:ext cx="8520600" cy="5143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9000">
                <a:solidFill>
                  <a:srgbClr val="4F8FFF"/>
                </a:solidFill>
              </a:rPr>
              <a:t>Demo</a:t>
            </a:r>
            <a:endParaRPr sz="9000">
              <a:solidFill>
                <a:srgbClr val="4F8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9" title="Overview of Review Analytics Dashboard and AI-Generated Insights.mp4">
            <a:hlinkClick r:id="rId3"/>
          </p:cNvPr>
          <p:cNvPicPr preferRelativeResize="0"/>
          <p:nvPr/>
        </p:nvPicPr>
        <p:blipFill>
          <a:blip r:embed="rId4">
            <a:alphaModFix/>
          </a:blip>
          <a:stretch>
            <a:fillRect/>
          </a:stretch>
        </p:blipFill>
        <p:spPr>
          <a:xfrm>
            <a:off x="90488" y="0"/>
            <a:ext cx="8963020" cy="514350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427850" y="0"/>
            <a:ext cx="8288310"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2E4EA"/>
                </a:solidFill>
              </a:rPr>
              <a:t>We Read Them All!</a:t>
            </a:r>
            <a:endParaRPr>
              <a:solidFill>
                <a:srgbClr val="E2E4EA"/>
              </a:solidFill>
            </a:endParaRPr>
          </a:p>
        </p:txBody>
      </p:sp>
      <p:sp>
        <p:nvSpPr>
          <p:cNvPr id="63" name="Google Shape;63;p14"/>
          <p:cNvSpPr txBox="1"/>
          <p:nvPr>
            <p:ph idx="1" type="body"/>
          </p:nvPr>
        </p:nvSpPr>
        <p:spPr>
          <a:xfrm>
            <a:off x="0" y="1152475"/>
            <a:ext cx="5340300" cy="3990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 sz="1500">
                <a:solidFill>
                  <a:srgbClr val="E2E4EA"/>
                </a:solidFill>
              </a:rPr>
              <a:t>28,332 reviews. 65 products. One question:</a:t>
            </a:r>
            <a:br>
              <a:rPr b="1" lang="en" sz="1500">
                <a:solidFill>
                  <a:srgbClr val="E2E4EA"/>
                </a:solidFill>
              </a:rPr>
            </a:br>
            <a:r>
              <a:rPr i="1" lang="en" sz="1500">
                <a:solidFill>
                  <a:srgbClr val="4F8FFF"/>
                </a:solidFill>
              </a:rPr>
              <a:t>Which Amazon product should I actually buy?</a:t>
            </a:r>
            <a:endParaRPr i="1" sz="1500">
              <a:solidFill>
                <a:srgbClr val="4F8FFF"/>
              </a:solidFill>
            </a:endParaRPr>
          </a:p>
          <a:p>
            <a:pPr indent="0" lvl="0" marL="0" rtl="0" algn="l">
              <a:spcBef>
                <a:spcPts val="1200"/>
              </a:spcBef>
              <a:spcAft>
                <a:spcPts val="0"/>
              </a:spcAft>
              <a:buNone/>
            </a:pPr>
            <a:r>
              <a:t/>
            </a:r>
            <a:endParaRPr sz="1500">
              <a:solidFill>
                <a:srgbClr val="E2E4EA"/>
              </a:solidFill>
            </a:endParaRPr>
          </a:p>
          <a:p>
            <a:pPr indent="0" lvl="0" marL="0" rtl="0" algn="l">
              <a:spcBef>
                <a:spcPts val="1200"/>
              </a:spcBef>
              <a:spcAft>
                <a:spcPts val="0"/>
              </a:spcAft>
              <a:buClr>
                <a:schemeClr val="dk1"/>
              </a:buClr>
              <a:buSzPts val="1100"/>
              <a:buFont typeface="Arial"/>
              <a:buNone/>
            </a:pPr>
            <a:r>
              <a:rPr lang="en" sz="1500">
                <a:solidFill>
                  <a:srgbClr val="E2E4EA"/>
                </a:solidFill>
              </a:rPr>
              <a:t>We built a system that:</a:t>
            </a:r>
            <a:endParaRPr sz="1500">
              <a:solidFill>
                <a:srgbClr val="E2E4EA"/>
              </a:solidFill>
            </a:endParaRPr>
          </a:p>
          <a:p>
            <a:pPr indent="-323850" lvl="0" marL="457200" rtl="0" algn="l">
              <a:spcBef>
                <a:spcPts val="1200"/>
              </a:spcBef>
              <a:spcAft>
                <a:spcPts val="0"/>
              </a:spcAft>
              <a:buClr>
                <a:srgbClr val="E2E4EA"/>
              </a:buClr>
              <a:buSzPts val="1500"/>
              <a:buChar char="●"/>
            </a:pPr>
            <a:r>
              <a:rPr lang="en" sz="1500">
                <a:solidFill>
                  <a:srgbClr val="E2E4EA"/>
                </a:solidFill>
              </a:rPr>
              <a:t>Reads every review and understands the sentiment</a:t>
            </a:r>
            <a:endParaRPr sz="1500">
              <a:solidFill>
                <a:srgbClr val="E2E4EA"/>
              </a:solidFill>
            </a:endParaRPr>
          </a:p>
          <a:p>
            <a:pPr indent="-323850" lvl="0" marL="457200" rtl="0" algn="l">
              <a:spcBef>
                <a:spcPts val="0"/>
              </a:spcBef>
              <a:spcAft>
                <a:spcPts val="0"/>
              </a:spcAft>
              <a:buClr>
                <a:srgbClr val="E2E4EA"/>
              </a:buClr>
              <a:buSzPts val="1500"/>
              <a:buChar char="●"/>
            </a:pPr>
            <a:r>
              <a:rPr lang="en" sz="1500">
                <a:solidFill>
                  <a:srgbClr val="E2E4EA"/>
                </a:solidFill>
              </a:rPr>
              <a:t>Groups 65 products into 6 meaningful categories</a:t>
            </a:r>
            <a:endParaRPr sz="1500">
              <a:solidFill>
                <a:srgbClr val="E2E4EA"/>
              </a:solidFill>
            </a:endParaRPr>
          </a:p>
          <a:p>
            <a:pPr indent="-323850" lvl="0" marL="457200" rtl="0" algn="l">
              <a:spcBef>
                <a:spcPts val="0"/>
              </a:spcBef>
              <a:spcAft>
                <a:spcPts val="0"/>
              </a:spcAft>
              <a:buClr>
                <a:srgbClr val="E2E4EA"/>
              </a:buClr>
              <a:buSzPts val="1500"/>
              <a:buChar char="●"/>
            </a:pPr>
            <a:r>
              <a:rPr lang="en" sz="1500">
                <a:solidFill>
                  <a:srgbClr val="E2E4EA"/>
                </a:solidFill>
              </a:rPr>
              <a:t>Writes recommendation articles - like a tech blogger, but cheaper ($0.43)</a:t>
            </a:r>
            <a:endParaRPr sz="1500">
              <a:solidFill>
                <a:srgbClr val="E2E4EA"/>
              </a:solidFill>
            </a:endParaRPr>
          </a:p>
          <a:p>
            <a:pPr indent="0" lvl="0" marL="0" rtl="0" algn="l">
              <a:spcBef>
                <a:spcPts val="1200"/>
              </a:spcBef>
              <a:spcAft>
                <a:spcPts val="0"/>
              </a:spcAft>
              <a:buClr>
                <a:schemeClr val="dk1"/>
              </a:buClr>
              <a:buSzPts val="1100"/>
              <a:buFont typeface="Arial"/>
              <a:buNone/>
            </a:pPr>
            <a:r>
              <a:rPr lang="en" sz="1500">
                <a:solidFill>
                  <a:srgbClr val="E2E4EA"/>
                </a:solidFill>
              </a:rPr>
              <a:t>The result? A live website where you can browse categories, compare products, and read AI-generated buying guides.</a:t>
            </a:r>
            <a:endParaRPr sz="1500">
              <a:solidFill>
                <a:srgbClr val="E2E4EA"/>
              </a:solidFill>
            </a:endParaRPr>
          </a:p>
          <a:p>
            <a:pPr indent="0" lvl="0" marL="0" rtl="0" algn="l">
              <a:spcBef>
                <a:spcPts val="1200"/>
              </a:spcBef>
              <a:spcAft>
                <a:spcPts val="1200"/>
              </a:spcAft>
              <a:buNone/>
            </a:pPr>
            <a:r>
              <a:rPr b="1" lang="en" sz="1500">
                <a:solidFill>
                  <a:srgbClr val="4F8FFF"/>
                </a:solidFill>
              </a:rPr>
              <a:t>No backend. No database. Just smart pre-computation.</a:t>
            </a:r>
            <a:endParaRPr sz="2200">
              <a:solidFill>
                <a:srgbClr val="4F8FFF"/>
              </a:solidFill>
            </a:endParaRPr>
          </a:p>
        </p:txBody>
      </p:sp>
      <p:pic>
        <p:nvPicPr>
          <p:cNvPr id="64" name="Google Shape;64;p14"/>
          <p:cNvPicPr preferRelativeResize="0"/>
          <p:nvPr/>
        </p:nvPicPr>
        <p:blipFill>
          <a:blip r:embed="rId3">
            <a:alphaModFix/>
          </a:blip>
          <a:stretch>
            <a:fillRect/>
          </a:stretch>
        </p:blipFill>
        <p:spPr>
          <a:xfrm>
            <a:off x="5424325" y="0"/>
            <a:ext cx="3719674"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797750" y="445025"/>
            <a:ext cx="5034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2E4EA"/>
                </a:solidFill>
              </a:rPr>
              <a:t>Introduction	</a:t>
            </a:r>
            <a:endParaRPr>
              <a:solidFill>
                <a:srgbClr val="E2E4EA"/>
              </a:solidFill>
            </a:endParaRPr>
          </a:p>
        </p:txBody>
      </p:sp>
      <p:sp>
        <p:nvSpPr>
          <p:cNvPr id="70" name="Google Shape;70;p15"/>
          <p:cNvSpPr txBox="1"/>
          <p:nvPr>
            <p:ph idx="1" type="body"/>
          </p:nvPr>
        </p:nvSpPr>
        <p:spPr>
          <a:xfrm>
            <a:off x="3797750" y="1152475"/>
            <a:ext cx="5346300" cy="34164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None/>
            </a:pPr>
            <a:r>
              <a:rPr b="1" lang="en" sz="1100">
                <a:solidFill>
                  <a:srgbClr val="E2E4EA"/>
                </a:solidFill>
              </a:rPr>
              <a:t>The Real Problem</a:t>
            </a:r>
            <a:endParaRPr b="1" sz="1100">
              <a:solidFill>
                <a:srgbClr val="E2E4EA"/>
              </a:solidFill>
            </a:endParaRPr>
          </a:p>
          <a:p>
            <a:pPr indent="0" lvl="0" marL="0" rtl="0" algn="l">
              <a:spcBef>
                <a:spcPts val="1200"/>
              </a:spcBef>
              <a:spcAft>
                <a:spcPts val="0"/>
              </a:spcAft>
              <a:buNone/>
            </a:pPr>
            <a:r>
              <a:rPr lang="en" sz="1100">
                <a:solidFill>
                  <a:srgbClr val="E2E4EA"/>
                </a:solidFill>
              </a:rPr>
              <a:t>Companies get thousands of reviews but lack the tools to extract actionable insights at scale.</a:t>
            </a:r>
            <a:endParaRPr sz="1100">
              <a:solidFill>
                <a:srgbClr val="E2E4EA"/>
              </a:solidFill>
            </a:endParaRPr>
          </a:p>
          <a:p>
            <a:pPr indent="0" lvl="0" marL="0" rtl="0" algn="l">
              <a:spcBef>
                <a:spcPts val="1200"/>
              </a:spcBef>
              <a:spcAft>
                <a:spcPts val="0"/>
              </a:spcAft>
              <a:buNone/>
            </a:pPr>
            <a:r>
              <a:rPr b="1" lang="en" sz="1100">
                <a:solidFill>
                  <a:srgbClr val="E2E4EA"/>
                </a:solidFill>
              </a:rPr>
              <a:t>Our Solution: </a:t>
            </a:r>
            <a:r>
              <a:rPr b="1" lang="en" sz="1100">
                <a:solidFill>
                  <a:srgbClr val="4F8FFF"/>
                </a:solidFill>
              </a:rPr>
              <a:t>3 Models, 1 Pipeline</a:t>
            </a:r>
            <a:endParaRPr b="1" sz="1100">
              <a:solidFill>
                <a:srgbClr val="4F8FFF"/>
              </a:solidFill>
            </a:endParaRPr>
          </a:p>
          <a:p>
            <a:pPr indent="-298450" lvl="0" marL="457200" rtl="0" algn="l">
              <a:spcBef>
                <a:spcPts val="1200"/>
              </a:spcBef>
              <a:spcAft>
                <a:spcPts val="0"/>
              </a:spcAft>
              <a:buClr>
                <a:srgbClr val="E2E4EA"/>
              </a:buClr>
              <a:buSzPts val="1100"/>
              <a:buAutoNum type="arabicPeriod"/>
            </a:pPr>
            <a:r>
              <a:rPr b="1" lang="en" sz="1100">
                <a:solidFill>
                  <a:srgbClr val="4F8FFF"/>
                </a:solidFill>
              </a:rPr>
              <a:t>Classification</a:t>
            </a:r>
            <a:r>
              <a:rPr lang="en" sz="1100">
                <a:solidFill>
                  <a:srgbClr val="4F8FFF"/>
                </a:solidFill>
              </a:rPr>
              <a:t> </a:t>
            </a:r>
            <a:r>
              <a:rPr lang="en" sz="1100">
                <a:solidFill>
                  <a:srgbClr val="E2E4EA"/>
                </a:solidFill>
              </a:rPr>
              <a:t>feeds sentiment labels to...</a:t>
            </a:r>
            <a:endParaRPr sz="1100">
              <a:solidFill>
                <a:srgbClr val="E2E4EA"/>
              </a:solidFill>
            </a:endParaRPr>
          </a:p>
          <a:p>
            <a:pPr indent="-298450" lvl="0" marL="457200" rtl="0" algn="l">
              <a:spcBef>
                <a:spcPts val="0"/>
              </a:spcBef>
              <a:spcAft>
                <a:spcPts val="0"/>
              </a:spcAft>
              <a:buClr>
                <a:srgbClr val="E2E4EA"/>
              </a:buClr>
              <a:buSzPts val="1100"/>
              <a:buAutoNum type="arabicPeriod"/>
            </a:pPr>
            <a:r>
              <a:rPr b="1" lang="en" sz="1100">
                <a:solidFill>
                  <a:srgbClr val="4F8FFF"/>
                </a:solidFill>
              </a:rPr>
              <a:t>Clustering</a:t>
            </a:r>
            <a:r>
              <a:rPr lang="en" sz="1100">
                <a:solidFill>
                  <a:srgbClr val="4F8FFF"/>
                </a:solidFill>
              </a:rPr>
              <a:t> </a:t>
            </a:r>
            <a:r>
              <a:rPr lang="en" sz="1100">
                <a:solidFill>
                  <a:srgbClr val="E2E4EA"/>
                </a:solidFill>
              </a:rPr>
              <a:t>which groups products, then...</a:t>
            </a:r>
            <a:endParaRPr sz="1100">
              <a:solidFill>
                <a:srgbClr val="E2E4EA"/>
              </a:solidFill>
            </a:endParaRPr>
          </a:p>
          <a:p>
            <a:pPr indent="-298450" lvl="0" marL="457200" rtl="0" algn="l">
              <a:spcBef>
                <a:spcPts val="0"/>
              </a:spcBef>
              <a:spcAft>
                <a:spcPts val="0"/>
              </a:spcAft>
              <a:buClr>
                <a:srgbClr val="E2E4EA"/>
              </a:buClr>
              <a:buSzPts val="1100"/>
              <a:buAutoNum type="arabicPeriod"/>
            </a:pPr>
            <a:r>
              <a:rPr b="1" lang="en" sz="1100">
                <a:solidFill>
                  <a:srgbClr val="4F8FFF"/>
                </a:solidFill>
              </a:rPr>
              <a:t>Summarization</a:t>
            </a:r>
            <a:r>
              <a:rPr lang="en" sz="1100">
                <a:solidFill>
                  <a:srgbClr val="4F8FFF"/>
                </a:solidFill>
              </a:rPr>
              <a:t> </a:t>
            </a:r>
            <a:r>
              <a:rPr lang="en" sz="1100">
                <a:solidFill>
                  <a:srgbClr val="E2E4EA"/>
                </a:solidFill>
              </a:rPr>
              <a:t>writes articles per cluster using the classified reviews as evidence</a:t>
            </a:r>
            <a:endParaRPr sz="1100">
              <a:solidFill>
                <a:srgbClr val="E2E4EA"/>
              </a:solidFill>
            </a:endParaRPr>
          </a:p>
          <a:p>
            <a:pPr indent="0" lvl="0" marL="0" rtl="0" algn="l">
              <a:spcBef>
                <a:spcPts val="1200"/>
              </a:spcBef>
              <a:spcAft>
                <a:spcPts val="0"/>
              </a:spcAft>
              <a:buNone/>
            </a:pPr>
            <a:r>
              <a:rPr lang="en" sz="1100">
                <a:solidFill>
                  <a:srgbClr val="E2E4EA"/>
                </a:solidFill>
              </a:rPr>
              <a:t>Each model's output is the next model's input. Classification quality directly affects summarization - if we misclassify a negative review as positive, the AI writes misleading recommendations.</a:t>
            </a:r>
            <a:endParaRPr sz="1100">
              <a:solidFill>
                <a:srgbClr val="E2E4EA"/>
              </a:solidFill>
            </a:endParaRPr>
          </a:p>
          <a:p>
            <a:pPr indent="0" lvl="0" marL="0" rtl="0" algn="l">
              <a:spcBef>
                <a:spcPts val="1200"/>
              </a:spcBef>
              <a:spcAft>
                <a:spcPts val="1200"/>
              </a:spcAft>
              <a:buNone/>
            </a:pPr>
            <a:r>
              <a:rPr b="1" lang="en" sz="1100">
                <a:solidFill>
                  <a:srgbClr val="E2E4EA"/>
                </a:solidFill>
              </a:rPr>
              <a:t>Methodology:</a:t>
            </a:r>
            <a:r>
              <a:rPr lang="en" sz="1100">
                <a:solidFill>
                  <a:srgbClr val="E2E4EA"/>
                </a:solidFill>
              </a:rPr>
              <a:t> Fine-tuned transformers + unsupervised clustering + LLM-powered generation, deployed as a static web app.</a:t>
            </a:r>
            <a:endParaRPr>
              <a:solidFill>
                <a:srgbClr val="E2E4EA"/>
              </a:solidFill>
            </a:endParaRPr>
          </a:p>
        </p:txBody>
      </p:sp>
      <p:pic>
        <p:nvPicPr>
          <p:cNvPr id="71" name="Google Shape;71;p15"/>
          <p:cNvPicPr preferRelativeResize="0"/>
          <p:nvPr/>
        </p:nvPicPr>
        <p:blipFill>
          <a:blip r:embed="rId3">
            <a:alphaModFix/>
          </a:blip>
          <a:stretch>
            <a:fillRect/>
          </a:stretch>
        </p:blipFill>
        <p:spPr>
          <a:xfrm>
            <a:off x="6" y="0"/>
            <a:ext cx="3797738"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2E4EA"/>
                </a:solidFill>
              </a:rPr>
              <a:t>Methods</a:t>
            </a:r>
            <a:endParaRPr>
              <a:solidFill>
                <a:srgbClr val="E2E4EA"/>
              </a:solidFill>
            </a:endParaRPr>
          </a:p>
        </p:txBody>
      </p:sp>
      <p:sp>
        <p:nvSpPr>
          <p:cNvPr id="77" name="Google Shape;77;p16"/>
          <p:cNvSpPr txBox="1"/>
          <p:nvPr>
            <p:ph idx="1" type="body"/>
          </p:nvPr>
        </p:nvSpPr>
        <p:spPr>
          <a:xfrm>
            <a:off x="0" y="1152475"/>
            <a:ext cx="5379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100">
                <a:solidFill>
                  <a:srgbClr val="E2E4EA"/>
                </a:solidFill>
              </a:rPr>
              <a:t>Dataset:</a:t>
            </a:r>
            <a:r>
              <a:rPr lang="en" sz="1100">
                <a:solidFill>
                  <a:srgbClr val="E2E4EA"/>
                </a:solidFill>
              </a:rPr>
              <a:t> Datafiniti Amazon Consumer Reviews (Kaggle)</a:t>
            </a:r>
            <a:endParaRPr sz="1100">
              <a:solidFill>
                <a:srgbClr val="E2E4EA"/>
              </a:solidFill>
            </a:endParaRPr>
          </a:p>
          <a:p>
            <a:pPr indent="-298450" lvl="0" marL="457200" rtl="0" algn="l">
              <a:spcBef>
                <a:spcPts val="1200"/>
              </a:spcBef>
              <a:spcAft>
                <a:spcPts val="0"/>
              </a:spcAft>
              <a:buClr>
                <a:srgbClr val="E2E4EA"/>
              </a:buClr>
              <a:buSzPts val="1100"/>
              <a:buChar char="●"/>
            </a:pPr>
            <a:r>
              <a:rPr lang="en" sz="1100">
                <a:solidFill>
                  <a:srgbClr val="E2E4EA"/>
                </a:solidFill>
              </a:rPr>
              <a:t>28,332 reviews, 65 products, 24 columns</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E2E4EA"/>
                </a:solidFill>
              </a:rPr>
              <a:t>Reviews from 2009–2019</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E2E4EA"/>
                </a:solidFill>
              </a:rPr>
              <a:t>All Amazon-branded: Fire Tablets, Kindle, Batteries, Echo</a:t>
            </a:r>
            <a:endParaRPr sz="1100">
              <a:solidFill>
                <a:srgbClr val="E2E4EA"/>
              </a:solidFill>
            </a:endParaRPr>
          </a:p>
          <a:p>
            <a:pPr indent="0" lvl="0" marL="0" rtl="0" algn="l">
              <a:spcBef>
                <a:spcPts val="1200"/>
              </a:spcBef>
              <a:spcAft>
                <a:spcPts val="0"/>
              </a:spcAft>
              <a:buNone/>
            </a:pPr>
            <a:r>
              <a:rPr b="1" lang="en" sz="1100">
                <a:solidFill>
                  <a:srgbClr val="E2E4EA"/>
                </a:solidFill>
              </a:rPr>
              <a:t>Preprocessing:</a:t>
            </a:r>
            <a:endParaRPr b="1" sz="1100">
              <a:solidFill>
                <a:srgbClr val="E2E4EA"/>
              </a:solidFill>
            </a:endParaRPr>
          </a:p>
          <a:p>
            <a:pPr indent="-298450" lvl="0" marL="457200" rtl="0" algn="l">
              <a:spcBef>
                <a:spcPts val="1200"/>
              </a:spcBef>
              <a:spcAft>
                <a:spcPts val="0"/>
              </a:spcAft>
              <a:buClr>
                <a:srgbClr val="E2E4EA"/>
              </a:buClr>
              <a:buSzPts val="1100"/>
              <a:buChar char="●"/>
            </a:pPr>
            <a:r>
              <a:rPr lang="en" sz="1100">
                <a:solidFill>
                  <a:srgbClr val="E2E4EA"/>
                </a:solidFill>
              </a:rPr>
              <a:t>Dropped 10 columns (&gt;99% null or metadata)</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E2E4EA"/>
                </a:solidFill>
              </a:rPr>
              <a:t>Kept </a:t>
            </a:r>
            <a:r>
              <a:rPr lang="en" sz="1100">
                <a:solidFill>
                  <a:srgbClr val="4F8FFF"/>
                </a:solidFill>
              </a:rPr>
              <a:t>35.87%</a:t>
            </a:r>
            <a:r>
              <a:rPr lang="en" sz="1100">
                <a:solidFill>
                  <a:srgbClr val="E2E4EA"/>
                </a:solidFill>
              </a:rPr>
              <a:t> duplicate texts (legitimate short reviews)</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E2E4EA"/>
                </a:solidFill>
              </a:rPr>
              <a:t>Mapped ratings: </a:t>
            </a:r>
            <a:r>
              <a:rPr lang="en" sz="1100">
                <a:solidFill>
                  <a:srgbClr val="F87171"/>
                </a:solidFill>
              </a:rPr>
              <a:t>1–2</a:t>
            </a:r>
            <a:r>
              <a:rPr lang="en" sz="1100">
                <a:solidFill>
                  <a:srgbClr val="FFD966"/>
                </a:solidFill>
              </a:rPr>
              <a:t>★</a:t>
            </a:r>
            <a:r>
              <a:rPr lang="en" sz="1100">
                <a:solidFill>
                  <a:srgbClr val="F87171"/>
                </a:solidFill>
              </a:rPr>
              <a:t> → Negative</a:t>
            </a:r>
            <a:r>
              <a:rPr lang="en" sz="1100">
                <a:solidFill>
                  <a:srgbClr val="E2E4EA"/>
                </a:solidFill>
              </a:rPr>
              <a:t>, </a:t>
            </a:r>
            <a:r>
              <a:rPr lang="en" sz="1100">
                <a:solidFill>
                  <a:srgbClr val="FBBF24"/>
                </a:solidFill>
              </a:rPr>
              <a:t>3</a:t>
            </a:r>
            <a:r>
              <a:rPr lang="en" sz="1100">
                <a:solidFill>
                  <a:srgbClr val="FFD966"/>
                </a:solidFill>
              </a:rPr>
              <a:t>★</a:t>
            </a:r>
            <a:r>
              <a:rPr lang="en" sz="1100">
                <a:solidFill>
                  <a:srgbClr val="FBBF24"/>
                </a:solidFill>
              </a:rPr>
              <a:t> → Neutral</a:t>
            </a:r>
            <a:r>
              <a:rPr lang="en" sz="1100">
                <a:solidFill>
                  <a:srgbClr val="E2E4EA"/>
                </a:solidFill>
              </a:rPr>
              <a:t>, </a:t>
            </a:r>
            <a:r>
              <a:rPr lang="en" sz="1100">
                <a:solidFill>
                  <a:srgbClr val="34D399"/>
                </a:solidFill>
              </a:rPr>
              <a:t>4–5</a:t>
            </a:r>
            <a:r>
              <a:rPr lang="en" sz="1100">
                <a:solidFill>
                  <a:srgbClr val="FFD966"/>
                </a:solidFill>
              </a:rPr>
              <a:t>★</a:t>
            </a:r>
            <a:r>
              <a:rPr lang="en" sz="1100">
                <a:solidFill>
                  <a:srgbClr val="34D399"/>
                </a:solidFill>
              </a:rPr>
              <a:t> → Positive</a:t>
            </a:r>
            <a:endParaRPr sz="1100">
              <a:solidFill>
                <a:srgbClr val="34D399"/>
              </a:solidFill>
            </a:endParaRPr>
          </a:p>
          <a:p>
            <a:pPr indent="-298450" lvl="0" marL="457200" rtl="0" algn="l">
              <a:spcBef>
                <a:spcPts val="0"/>
              </a:spcBef>
              <a:spcAft>
                <a:spcPts val="0"/>
              </a:spcAft>
              <a:buClr>
                <a:srgbClr val="E2E4EA"/>
              </a:buClr>
              <a:buSzPts val="1100"/>
              <a:buChar char="●"/>
            </a:pPr>
            <a:r>
              <a:rPr lang="en" sz="1100">
                <a:solidFill>
                  <a:srgbClr val="E2E4EA"/>
                </a:solidFill>
              </a:rPr>
              <a:t>No text cleaning for transformers (they handle raw text)</a:t>
            </a:r>
            <a:endParaRPr sz="1100">
              <a:solidFill>
                <a:srgbClr val="E2E4EA"/>
              </a:solidFill>
            </a:endParaRPr>
          </a:p>
          <a:p>
            <a:pPr indent="0" lvl="0" marL="0" rtl="0" algn="l">
              <a:spcBef>
                <a:spcPts val="1200"/>
              </a:spcBef>
              <a:spcAft>
                <a:spcPts val="1200"/>
              </a:spcAft>
              <a:buNone/>
            </a:pPr>
            <a:r>
              <a:rPr b="1" lang="en" sz="1100">
                <a:solidFill>
                  <a:srgbClr val="4F8FFF"/>
                </a:solidFill>
              </a:rPr>
              <a:t>The Challenge</a:t>
            </a:r>
            <a:r>
              <a:rPr b="1" lang="en" sz="1100">
                <a:solidFill>
                  <a:srgbClr val="E2E4EA"/>
                </a:solidFill>
              </a:rPr>
              <a:t>:</a:t>
            </a:r>
            <a:r>
              <a:rPr lang="en" sz="1100">
                <a:solidFill>
                  <a:srgbClr val="E2E4EA"/>
                </a:solidFill>
              </a:rPr>
              <a:t> </a:t>
            </a:r>
            <a:r>
              <a:rPr lang="en" sz="1100">
                <a:solidFill>
                  <a:srgbClr val="34D399"/>
                </a:solidFill>
              </a:rPr>
              <a:t>90% Positive</a:t>
            </a:r>
            <a:r>
              <a:rPr lang="en" sz="1100">
                <a:solidFill>
                  <a:srgbClr val="E2E4EA"/>
                </a:solidFill>
              </a:rPr>
              <a:t>, </a:t>
            </a:r>
            <a:r>
              <a:rPr lang="en" sz="1100">
                <a:solidFill>
                  <a:srgbClr val="F87171"/>
                </a:solidFill>
              </a:rPr>
              <a:t>6% Negative</a:t>
            </a:r>
            <a:r>
              <a:rPr lang="en" sz="1100">
                <a:solidFill>
                  <a:srgbClr val="E2E4EA"/>
                </a:solidFill>
              </a:rPr>
              <a:t>, </a:t>
            </a:r>
            <a:r>
              <a:rPr lang="en" sz="1100">
                <a:solidFill>
                  <a:srgbClr val="FBBF24"/>
                </a:solidFill>
              </a:rPr>
              <a:t>4% Neutral</a:t>
            </a:r>
            <a:br>
              <a:rPr lang="en" sz="1100">
                <a:solidFill>
                  <a:srgbClr val="E2E4EA"/>
                </a:solidFill>
              </a:rPr>
            </a:br>
            <a:r>
              <a:rPr lang="en" sz="1100">
                <a:solidFill>
                  <a:srgbClr val="E2E4EA"/>
                </a:solidFill>
              </a:rPr>
              <a:t>Training a model on this will predict "Positive" for everything and score 90% accuracy - but that's useless.</a:t>
            </a:r>
            <a:endParaRPr>
              <a:solidFill>
                <a:srgbClr val="E2E4EA"/>
              </a:solidFill>
            </a:endParaRPr>
          </a:p>
        </p:txBody>
      </p:sp>
      <p:pic>
        <p:nvPicPr>
          <p:cNvPr id="78" name="Google Shape;78;p16"/>
          <p:cNvPicPr preferRelativeResize="0"/>
          <p:nvPr/>
        </p:nvPicPr>
        <p:blipFill>
          <a:blip r:embed="rId3">
            <a:alphaModFix/>
          </a:blip>
          <a:stretch>
            <a:fillRect/>
          </a:stretch>
        </p:blipFill>
        <p:spPr>
          <a:xfrm>
            <a:off x="5379504" y="0"/>
            <a:ext cx="3764499"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770250" y="445025"/>
            <a:ext cx="5062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2E4EA"/>
                </a:solidFill>
              </a:rPr>
              <a:t>Model 1 — Classification</a:t>
            </a:r>
            <a:endParaRPr>
              <a:solidFill>
                <a:srgbClr val="E2E4EA"/>
              </a:solidFill>
            </a:endParaRPr>
          </a:p>
        </p:txBody>
      </p:sp>
      <p:sp>
        <p:nvSpPr>
          <p:cNvPr id="84" name="Google Shape;84;p17"/>
          <p:cNvSpPr txBox="1"/>
          <p:nvPr>
            <p:ph idx="1" type="body"/>
          </p:nvPr>
        </p:nvSpPr>
        <p:spPr>
          <a:xfrm>
            <a:off x="3770250" y="1152475"/>
            <a:ext cx="5373600" cy="3990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100">
                <a:solidFill>
                  <a:srgbClr val="E2E4EA"/>
                </a:solidFill>
              </a:rPr>
              <a:t>Task:</a:t>
            </a:r>
            <a:r>
              <a:rPr lang="en" sz="1100">
                <a:solidFill>
                  <a:srgbClr val="E2E4EA"/>
                </a:solidFill>
              </a:rPr>
              <a:t> Classify each review as Positive, Negative, or Neutral</a:t>
            </a:r>
            <a:endParaRPr sz="1100">
              <a:solidFill>
                <a:srgbClr val="E2E4EA"/>
              </a:solidFill>
            </a:endParaRPr>
          </a:p>
          <a:p>
            <a:pPr indent="0" lvl="0" marL="0" rtl="0" algn="l">
              <a:spcBef>
                <a:spcPts val="1200"/>
              </a:spcBef>
              <a:spcAft>
                <a:spcPts val="0"/>
              </a:spcAft>
              <a:buNone/>
            </a:pPr>
            <a:r>
              <a:rPr b="1" lang="en" sz="1100">
                <a:solidFill>
                  <a:srgbClr val="E2E4EA"/>
                </a:solidFill>
              </a:rPr>
              <a:t>What we tried:</a:t>
            </a:r>
            <a:endParaRPr b="1" sz="1100">
              <a:solidFill>
                <a:srgbClr val="E2E4EA"/>
              </a:solidFill>
            </a:endParaRPr>
          </a:p>
          <a:p>
            <a:pPr indent="-298450" lvl="0" marL="457200" rtl="0" algn="l">
              <a:spcBef>
                <a:spcPts val="1200"/>
              </a:spcBef>
              <a:spcAft>
                <a:spcPts val="0"/>
              </a:spcAft>
              <a:buClr>
                <a:srgbClr val="E2E4EA"/>
              </a:buClr>
              <a:buSzPts val="1100"/>
              <a:buChar char="●"/>
            </a:pPr>
            <a:r>
              <a:rPr b="1" lang="en" sz="1100">
                <a:solidFill>
                  <a:srgbClr val="4F8FFF"/>
                </a:solidFill>
              </a:rPr>
              <a:t>RoBERTa-base</a:t>
            </a:r>
            <a:r>
              <a:rPr lang="en" sz="1100">
                <a:solidFill>
                  <a:srgbClr val="4F8FFF"/>
                </a:solidFill>
              </a:rPr>
              <a:t> (125M params)</a:t>
            </a:r>
            <a:r>
              <a:rPr lang="en" sz="1100">
                <a:solidFill>
                  <a:srgbClr val="E2E4EA"/>
                </a:solidFill>
              </a:rPr>
              <a:t> — transformer </a:t>
            </a:r>
            <a:r>
              <a:rPr lang="en" sz="1100"/>
              <a:t>pre trained</a:t>
            </a:r>
            <a:r>
              <a:rPr lang="en" sz="1100">
                <a:solidFill>
                  <a:srgbClr val="E2E4EA"/>
                </a:solidFill>
              </a:rPr>
              <a:t> on large text corpora</a:t>
            </a:r>
            <a:endParaRPr sz="1100">
              <a:solidFill>
                <a:srgbClr val="E2E4EA"/>
              </a:solidFill>
            </a:endParaRPr>
          </a:p>
          <a:p>
            <a:pPr indent="0" lvl="0" marL="0" rtl="0" algn="l">
              <a:spcBef>
                <a:spcPts val="1200"/>
              </a:spcBef>
              <a:spcAft>
                <a:spcPts val="0"/>
              </a:spcAft>
              <a:buNone/>
            </a:pPr>
            <a:r>
              <a:rPr b="1" lang="en" sz="1100">
                <a:solidFill>
                  <a:srgbClr val="E2E4EA"/>
                </a:solidFill>
              </a:rPr>
              <a:t>Two-stage training:</a:t>
            </a:r>
            <a:endParaRPr b="1" sz="1100">
              <a:solidFill>
                <a:srgbClr val="E2E4EA"/>
              </a:solidFill>
            </a:endParaRPr>
          </a:p>
          <a:p>
            <a:pPr indent="-298450" lvl="0" marL="457200" rtl="0" algn="l">
              <a:spcBef>
                <a:spcPts val="1200"/>
              </a:spcBef>
              <a:spcAft>
                <a:spcPts val="0"/>
              </a:spcAft>
              <a:buClr>
                <a:srgbClr val="E2E4EA"/>
              </a:buClr>
              <a:buSzPts val="1100"/>
              <a:buAutoNum type="arabicPeriod"/>
            </a:pPr>
            <a:r>
              <a:rPr lang="en" sz="1100">
                <a:solidFill>
                  <a:srgbClr val="E2E4EA"/>
                </a:solidFill>
              </a:rPr>
              <a:t>Pre-trained on 650K Yelp reviews (3-class) → learns general sentiment</a:t>
            </a:r>
            <a:endParaRPr sz="1100">
              <a:solidFill>
                <a:srgbClr val="E2E4EA"/>
              </a:solidFill>
            </a:endParaRPr>
          </a:p>
          <a:p>
            <a:pPr indent="-298450" lvl="0" marL="457200" rtl="0" algn="l">
              <a:spcBef>
                <a:spcPts val="0"/>
              </a:spcBef>
              <a:spcAft>
                <a:spcPts val="0"/>
              </a:spcAft>
              <a:buClr>
                <a:srgbClr val="E2E4EA"/>
              </a:buClr>
              <a:buSzPts val="1100"/>
              <a:buAutoNum type="arabicPeriod"/>
            </a:pPr>
            <a:r>
              <a:rPr lang="en" sz="1100">
                <a:solidFill>
                  <a:srgbClr val="E2E4EA"/>
                </a:solidFill>
              </a:rPr>
              <a:t>Fine-tuned on Amazon data with </a:t>
            </a:r>
            <a:r>
              <a:rPr b="1" lang="en" sz="1100">
                <a:solidFill>
                  <a:srgbClr val="E2E4EA"/>
                </a:solidFill>
              </a:rPr>
              <a:t>class weights</a:t>
            </a:r>
            <a:r>
              <a:rPr lang="en" sz="1100">
                <a:solidFill>
                  <a:srgbClr val="E2E4EA"/>
                </a:solidFill>
              </a:rPr>
              <a:t> → adapts to our domain</a:t>
            </a:r>
            <a:endParaRPr sz="1100">
              <a:solidFill>
                <a:srgbClr val="E2E4EA"/>
              </a:solidFill>
            </a:endParaRPr>
          </a:p>
          <a:p>
            <a:pPr indent="0" lvl="0" marL="0" rtl="0" algn="l">
              <a:spcBef>
                <a:spcPts val="1200"/>
              </a:spcBef>
              <a:spcAft>
                <a:spcPts val="0"/>
              </a:spcAft>
              <a:buNone/>
            </a:pPr>
            <a:r>
              <a:rPr b="1" lang="en" sz="1100">
                <a:solidFill>
                  <a:srgbClr val="4F8FFF"/>
                </a:solidFill>
              </a:rPr>
              <a:t>Key technique</a:t>
            </a:r>
            <a:r>
              <a:rPr b="1" lang="en" sz="1100">
                <a:solidFill>
                  <a:srgbClr val="E2E4EA"/>
                </a:solidFill>
              </a:rPr>
              <a:t>: Class Weights</a:t>
            </a:r>
            <a:endParaRPr b="1" sz="1100">
              <a:solidFill>
                <a:srgbClr val="E2E4EA"/>
              </a:solidFill>
            </a:endParaRPr>
          </a:p>
          <a:p>
            <a:pPr indent="-298450" lvl="0" marL="457200" rtl="0" algn="l">
              <a:spcBef>
                <a:spcPts val="1200"/>
              </a:spcBef>
              <a:spcAft>
                <a:spcPts val="0"/>
              </a:spcAft>
              <a:buClr>
                <a:srgbClr val="E2E4EA"/>
              </a:buClr>
              <a:buSzPts val="1100"/>
              <a:buChar char="●"/>
            </a:pPr>
            <a:r>
              <a:rPr lang="en" sz="1100">
                <a:solidFill>
                  <a:srgbClr val="FBBF24"/>
                </a:solidFill>
              </a:rPr>
              <a:t>Neutral </a:t>
            </a:r>
            <a:r>
              <a:rPr lang="en" sz="1100">
                <a:solidFill>
                  <a:srgbClr val="E2E4EA"/>
                </a:solidFill>
              </a:rPr>
              <a:t>gets 7.8x more importance during training</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F87171"/>
                </a:solidFill>
              </a:rPr>
              <a:t>Negative </a:t>
            </a:r>
            <a:r>
              <a:rPr lang="en" sz="1100">
                <a:solidFill>
                  <a:srgbClr val="E2E4EA"/>
                </a:solidFill>
              </a:rPr>
              <a:t>gets 6.0x</a:t>
            </a:r>
            <a:endParaRPr sz="1100">
              <a:solidFill>
                <a:srgbClr val="E2E4EA"/>
              </a:solidFill>
            </a:endParaRPr>
          </a:p>
          <a:p>
            <a:pPr indent="-298450" lvl="0" marL="457200" rtl="0" algn="l">
              <a:spcBef>
                <a:spcPts val="0"/>
              </a:spcBef>
              <a:spcAft>
                <a:spcPts val="0"/>
              </a:spcAft>
              <a:buClr>
                <a:srgbClr val="E2E4EA"/>
              </a:buClr>
              <a:buSzPts val="1100"/>
              <a:buChar char="●"/>
            </a:pPr>
            <a:r>
              <a:rPr lang="en" sz="1100">
                <a:solidFill>
                  <a:srgbClr val="34D399"/>
                </a:solidFill>
              </a:rPr>
              <a:t>Positive </a:t>
            </a:r>
            <a:r>
              <a:rPr lang="en" sz="1100">
                <a:solidFill>
                  <a:srgbClr val="E2E4EA"/>
                </a:solidFill>
              </a:rPr>
              <a:t>gets 0.4x (</a:t>
            </a:r>
            <a:r>
              <a:rPr lang="en" sz="1100">
                <a:solidFill>
                  <a:srgbClr val="4F8FFF"/>
                </a:solidFill>
              </a:rPr>
              <a:t>downweighted</a:t>
            </a:r>
            <a:r>
              <a:rPr lang="en" sz="1100">
                <a:solidFill>
                  <a:srgbClr val="E2E4EA"/>
                </a:solidFill>
              </a:rPr>
              <a:t>)</a:t>
            </a:r>
            <a:endParaRPr sz="1100">
              <a:solidFill>
                <a:srgbClr val="E2E4EA"/>
              </a:solidFill>
            </a:endParaRPr>
          </a:p>
          <a:p>
            <a:pPr indent="0" lvl="0" marL="0" rtl="0" algn="l">
              <a:spcBef>
                <a:spcPts val="1200"/>
              </a:spcBef>
              <a:spcAft>
                <a:spcPts val="1200"/>
              </a:spcAft>
              <a:buNone/>
            </a:pPr>
            <a:r>
              <a:rPr lang="en" sz="1100">
                <a:solidFill>
                  <a:srgbClr val="E2E4EA"/>
                </a:solidFill>
              </a:rPr>
              <a:t>This forces the model to pay attention to rare classes instead of just predicting "Positive" every time.</a:t>
            </a:r>
            <a:endParaRPr b="1">
              <a:solidFill>
                <a:srgbClr val="E2E4EA"/>
              </a:solidFill>
            </a:endParaRPr>
          </a:p>
        </p:txBody>
      </p:sp>
      <p:pic>
        <p:nvPicPr>
          <p:cNvPr id="85" name="Google Shape;85;p17"/>
          <p:cNvPicPr preferRelativeResize="0"/>
          <p:nvPr/>
        </p:nvPicPr>
        <p:blipFill>
          <a:blip r:embed="rId3">
            <a:alphaModFix/>
          </a:blip>
          <a:stretch>
            <a:fillRect/>
          </a:stretch>
        </p:blipFill>
        <p:spPr>
          <a:xfrm>
            <a:off x="-2" y="0"/>
            <a:ext cx="3770254" cy="51435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2E4EA"/>
                </a:solidFill>
              </a:rPr>
              <a:t>Model 1 - Evaluation</a:t>
            </a:r>
            <a:endParaRPr>
              <a:solidFill>
                <a:srgbClr val="E2E4EA"/>
              </a:solidFill>
            </a:endParaRPr>
          </a:p>
        </p:txBody>
      </p:sp>
      <p:sp>
        <p:nvSpPr>
          <p:cNvPr id="91" name="Google Shape;91;p18"/>
          <p:cNvSpPr txBox="1"/>
          <p:nvPr>
            <p:ph idx="1" type="body"/>
          </p:nvPr>
        </p:nvSpPr>
        <p:spPr>
          <a:xfrm>
            <a:off x="0" y="1152475"/>
            <a:ext cx="5364900" cy="39909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b="1" lang="en">
                <a:solidFill>
                  <a:srgbClr val="4F8FFF"/>
                </a:solidFill>
              </a:rPr>
              <a:t>95.48% Accuracy</a:t>
            </a:r>
            <a:r>
              <a:rPr b="1" lang="en"/>
              <a:t> | 0.791 Macro F1</a:t>
            </a:r>
            <a:endParaRPr b="1"/>
          </a:p>
          <a:p>
            <a:pPr indent="0" lvl="0" marL="0" rtl="0" algn="l">
              <a:spcBef>
                <a:spcPts val="1200"/>
              </a:spcBef>
              <a:spcAft>
                <a:spcPts val="0"/>
              </a:spcAft>
              <a:buNone/>
            </a:pPr>
            <a:r>
              <a:t/>
            </a:r>
            <a:endParaRPr b="1"/>
          </a:p>
          <a:p>
            <a:pPr indent="0" lvl="0" marL="0" rtl="0" algn="l">
              <a:spcBef>
                <a:spcPts val="1200"/>
              </a:spcBef>
              <a:spcAft>
                <a:spcPts val="0"/>
              </a:spcAft>
              <a:buNone/>
            </a:pPr>
            <a:r>
              <a:rPr b="1" lang="en">
                <a:solidFill>
                  <a:srgbClr val="34D399"/>
                </a:solidFill>
              </a:rPr>
              <a:t>Positive</a:t>
            </a:r>
            <a:r>
              <a:rPr b="1" lang="en"/>
              <a:t>:	Precision 0.985  |  Recall 0.979  |  F1 0.982</a:t>
            </a:r>
            <a:br>
              <a:rPr b="1" lang="en"/>
            </a:br>
            <a:r>
              <a:rPr b="1" lang="en">
                <a:solidFill>
                  <a:srgbClr val="FBBF24"/>
                </a:solidFill>
              </a:rPr>
              <a:t>Neutral</a:t>
            </a:r>
            <a:r>
              <a:rPr b="1" lang="en"/>
              <a:t>:	Precision 0.550  |  Recall 0.589  |  F1 0.569</a:t>
            </a:r>
            <a:br>
              <a:rPr b="1" lang="en"/>
            </a:br>
            <a:r>
              <a:rPr b="1" lang="en">
                <a:solidFill>
                  <a:srgbClr val="F87171"/>
                </a:solidFill>
              </a:rPr>
              <a:t>Negative</a:t>
            </a:r>
            <a:r>
              <a:rPr b="1" lang="en"/>
              <a:t>:	Precision 0.804  |  Recall 0.842  |  F1 0.822</a:t>
            </a:r>
            <a:endParaRPr b="1"/>
          </a:p>
          <a:p>
            <a:pPr indent="0" lvl="0" marL="0" rtl="0" algn="l">
              <a:spcBef>
                <a:spcPts val="1200"/>
              </a:spcBef>
              <a:spcAft>
                <a:spcPts val="0"/>
              </a:spcAft>
              <a:buNone/>
            </a:pPr>
            <a:r>
              <a:t/>
            </a:r>
            <a:endParaRPr b="1"/>
          </a:p>
          <a:p>
            <a:pPr indent="0" lvl="0" marL="0" rtl="0" algn="l">
              <a:spcBef>
                <a:spcPts val="1200"/>
              </a:spcBef>
              <a:spcAft>
                <a:spcPts val="0"/>
              </a:spcAft>
              <a:buNone/>
            </a:pPr>
            <a:r>
              <a:rPr b="1" lang="en"/>
              <a:t>Only 256 errors out of 5,667 test reviews (4.5%)</a:t>
            </a:r>
            <a:endParaRPr b="1"/>
          </a:p>
          <a:p>
            <a:pPr indent="0" lvl="0" marL="0" rtl="0" algn="l">
              <a:spcBef>
                <a:spcPts val="1200"/>
              </a:spcBef>
              <a:spcAft>
                <a:spcPts val="0"/>
              </a:spcAft>
              <a:buClr>
                <a:schemeClr val="dk1"/>
              </a:buClr>
              <a:buSzPct val="61111"/>
              <a:buFont typeface="Arial"/>
              <a:buNone/>
            </a:pPr>
            <a:r>
              <a:rPr b="1" lang="en"/>
              <a:t>Where it fails:</a:t>
            </a:r>
            <a:endParaRPr b="1"/>
          </a:p>
          <a:p>
            <a:pPr indent="-317182" lvl="0" marL="457200" rtl="0" algn="l">
              <a:spcBef>
                <a:spcPts val="1200"/>
              </a:spcBef>
              <a:spcAft>
                <a:spcPts val="0"/>
              </a:spcAft>
              <a:buSzPct val="100000"/>
              <a:buChar char="●"/>
            </a:pPr>
            <a:r>
              <a:rPr b="1" lang="en">
                <a:solidFill>
                  <a:srgbClr val="34D399"/>
                </a:solidFill>
              </a:rPr>
              <a:t>Positive </a:t>
            </a:r>
            <a:r>
              <a:rPr b="1" lang="en"/>
              <a:t>↔ </a:t>
            </a:r>
            <a:r>
              <a:rPr b="1" lang="en">
                <a:solidFill>
                  <a:srgbClr val="FBBF24"/>
                </a:solidFill>
              </a:rPr>
              <a:t>Neutral </a:t>
            </a:r>
            <a:r>
              <a:rPr b="1" lang="en"/>
              <a:t>boundary (most errors)</a:t>
            </a:r>
            <a:endParaRPr b="1"/>
          </a:p>
          <a:p>
            <a:pPr indent="-317182" lvl="0" marL="457200" rtl="0" algn="l">
              <a:spcBef>
                <a:spcPts val="0"/>
              </a:spcBef>
              <a:spcAft>
                <a:spcPts val="0"/>
              </a:spcAft>
              <a:buSzPct val="100000"/>
              <a:buChar char="●"/>
            </a:pPr>
            <a:r>
              <a:rPr b="1" lang="en">
                <a:solidFill>
                  <a:srgbClr val="4F8FFF"/>
                </a:solidFill>
              </a:rPr>
              <a:t>Sarcasm and mixed-sentiment</a:t>
            </a:r>
            <a:r>
              <a:rPr b="1" lang="en"/>
              <a:t> reviews</a:t>
            </a:r>
            <a:endParaRPr b="1"/>
          </a:p>
          <a:p>
            <a:pPr indent="-317182" lvl="0" marL="457200" rtl="0" algn="l">
              <a:spcBef>
                <a:spcPts val="0"/>
              </a:spcBef>
              <a:spcAft>
                <a:spcPts val="0"/>
              </a:spcAft>
              <a:buSzPct val="100000"/>
              <a:buChar char="●"/>
            </a:pPr>
            <a:r>
              <a:rPr b="1" lang="en"/>
              <a:t>"It's okay I guess" — is that Neutral or Positive?</a:t>
            </a:r>
            <a:endParaRPr b="1"/>
          </a:p>
          <a:p>
            <a:pPr indent="0" lvl="0" marL="0" rtl="0" algn="l">
              <a:spcBef>
                <a:spcPts val="1200"/>
              </a:spcBef>
              <a:spcAft>
                <a:spcPts val="1200"/>
              </a:spcAft>
              <a:buNone/>
            </a:pPr>
            <a:r>
              <a:rPr b="1" lang="en"/>
              <a:t>The worst error (</a:t>
            </a:r>
            <a:r>
              <a:rPr b="1" lang="en">
                <a:solidFill>
                  <a:srgbClr val="F87171"/>
                </a:solidFill>
              </a:rPr>
              <a:t>Negative</a:t>
            </a:r>
            <a:r>
              <a:rPr b="1" lang="en"/>
              <a:t> → </a:t>
            </a:r>
            <a:r>
              <a:rPr b="1" lang="en">
                <a:solidFill>
                  <a:srgbClr val="34D399"/>
                </a:solidFill>
              </a:rPr>
              <a:t>Positive</a:t>
            </a:r>
            <a:r>
              <a:rPr b="1" lang="en"/>
              <a:t>) happens only 12 times</a:t>
            </a:r>
            <a:endParaRPr b="1"/>
          </a:p>
        </p:txBody>
      </p:sp>
      <p:pic>
        <p:nvPicPr>
          <p:cNvPr id="92" name="Google Shape;92;p18"/>
          <p:cNvPicPr preferRelativeResize="0"/>
          <p:nvPr/>
        </p:nvPicPr>
        <p:blipFill>
          <a:blip r:embed="rId3">
            <a:alphaModFix/>
          </a:blip>
          <a:stretch>
            <a:fillRect/>
          </a:stretch>
        </p:blipFill>
        <p:spPr>
          <a:xfrm>
            <a:off x="5364866" y="0"/>
            <a:ext cx="3779137"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757625" y="445025"/>
            <a:ext cx="5074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2 — Clustering</a:t>
            </a:r>
            <a:endParaRPr/>
          </a:p>
        </p:txBody>
      </p:sp>
      <p:sp>
        <p:nvSpPr>
          <p:cNvPr id="98" name="Google Shape;98;p19"/>
          <p:cNvSpPr txBox="1"/>
          <p:nvPr>
            <p:ph idx="1" type="body"/>
          </p:nvPr>
        </p:nvSpPr>
        <p:spPr>
          <a:xfrm>
            <a:off x="3757625" y="1152475"/>
            <a:ext cx="5386500" cy="39909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Clr>
                <a:schemeClr val="dk1"/>
              </a:buClr>
              <a:buSzPts val="1100"/>
              <a:buFont typeface="Arial"/>
              <a:buNone/>
            </a:pPr>
            <a:r>
              <a:rPr b="1" lang="en" sz="1100">
                <a:solidFill>
                  <a:srgbClr val="4F8FFF"/>
                </a:solidFill>
              </a:rPr>
              <a:t>Task</a:t>
            </a:r>
            <a:r>
              <a:rPr b="1" lang="en" sz="1100"/>
              <a:t>:</a:t>
            </a:r>
            <a:r>
              <a:rPr lang="en" sz="1100"/>
              <a:t> Group 65 products into 4–6 meaningful categories</a:t>
            </a:r>
            <a:endParaRPr sz="1100"/>
          </a:p>
          <a:p>
            <a:pPr indent="0" lvl="0" marL="0" rtl="0" algn="l">
              <a:spcBef>
                <a:spcPts val="1200"/>
              </a:spcBef>
              <a:spcAft>
                <a:spcPts val="0"/>
              </a:spcAft>
              <a:buNone/>
            </a:pPr>
            <a:r>
              <a:t/>
            </a:r>
            <a:endParaRPr b="1" sz="1100"/>
          </a:p>
          <a:p>
            <a:pPr indent="0" lvl="0" marL="0" rtl="0" algn="l">
              <a:spcBef>
                <a:spcPts val="1200"/>
              </a:spcBef>
              <a:spcAft>
                <a:spcPts val="0"/>
              </a:spcAft>
              <a:buClr>
                <a:schemeClr val="dk1"/>
              </a:buClr>
              <a:buSzPts val="1100"/>
              <a:buFont typeface="Arial"/>
              <a:buNone/>
            </a:pPr>
            <a:r>
              <a:rPr b="1" lang="en" sz="1100"/>
              <a:t>Why not use existing categories?</a:t>
            </a:r>
            <a:endParaRPr b="1" sz="1100"/>
          </a:p>
          <a:p>
            <a:pPr indent="-298450" lvl="0" marL="457200" rtl="0" algn="l">
              <a:spcBef>
                <a:spcPts val="1200"/>
              </a:spcBef>
              <a:spcAft>
                <a:spcPts val="0"/>
              </a:spcAft>
              <a:buClr>
                <a:srgbClr val="E2E4EA"/>
              </a:buClr>
              <a:buSzPts val="1100"/>
              <a:buChar char="●"/>
            </a:pPr>
            <a:r>
              <a:rPr lang="en" sz="1100">
                <a:solidFill>
                  <a:srgbClr val="F87171"/>
                </a:solidFill>
                <a:latin typeface="Roboto Mono"/>
                <a:ea typeface="Roboto Mono"/>
                <a:cs typeface="Roboto Mono"/>
                <a:sym typeface="Roboto Mono"/>
              </a:rPr>
              <a:t>primaryCategories</a:t>
            </a:r>
            <a:r>
              <a:rPr lang="en" sz="1100">
                <a:solidFill>
                  <a:srgbClr val="F87171"/>
                </a:solidFill>
              </a:rPr>
              <a:t> </a:t>
            </a:r>
            <a:r>
              <a:rPr lang="en" sz="1100"/>
              <a:t>is useless — 92% of products are just "Electronics" or "Health &amp; Beauty"</a:t>
            </a:r>
            <a:endParaRPr sz="1100"/>
          </a:p>
          <a:p>
            <a:pPr indent="-298450" lvl="0" marL="457200" rtl="0" algn="l">
              <a:spcBef>
                <a:spcPts val="0"/>
              </a:spcBef>
              <a:spcAft>
                <a:spcPts val="0"/>
              </a:spcAft>
              <a:buClr>
                <a:srgbClr val="E2E4EA"/>
              </a:buClr>
              <a:buSzPts val="1100"/>
              <a:buChar char="●"/>
            </a:pPr>
            <a:r>
              <a:rPr lang="en" sz="1100"/>
              <a:t>We needed categories a shopper would recognize</a:t>
            </a:r>
            <a:endParaRPr sz="1100"/>
          </a:p>
          <a:p>
            <a:pPr indent="0" lvl="0" marL="0" rtl="0" algn="l">
              <a:spcBef>
                <a:spcPts val="1200"/>
              </a:spcBef>
              <a:spcAft>
                <a:spcPts val="0"/>
              </a:spcAft>
              <a:buNone/>
            </a:pPr>
            <a:r>
              <a:t/>
            </a:r>
            <a:endParaRPr b="1" sz="1100"/>
          </a:p>
          <a:p>
            <a:pPr indent="0" lvl="0" marL="0" rtl="0" algn="l">
              <a:spcBef>
                <a:spcPts val="1200"/>
              </a:spcBef>
              <a:spcAft>
                <a:spcPts val="0"/>
              </a:spcAft>
              <a:buClr>
                <a:schemeClr val="dk1"/>
              </a:buClr>
              <a:buSzPts val="1100"/>
              <a:buFont typeface="Arial"/>
              <a:buNone/>
            </a:pPr>
            <a:r>
              <a:rPr b="1" lang="en" sz="1100"/>
              <a:t>Method:</a:t>
            </a:r>
            <a:endParaRPr b="1" sz="1100"/>
          </a:p>
          <a:p>
            <a:pPr indent="-298450" lvl="0" marL="457200" rtl="0" algn="l">
              <a:spcBef>
                <a:spcPts val="1200"/>
              </a:spcBef>
              <a:spcAft>
                <a:spcPts val="0"/>
              </a:spcAft>
              <a:buClr>
                <a:srgbClr val="E2E4EA"/>
              </a:buClr>
              <a:buSzPts val="1100"/>
              <a:buChar char="●"/>
            </a:pPr>
            <a:r>
              <a:rPr lang="en" sz="1100"/>
              <a:t>Combined product names + cleaned category labels</a:t>
            </a:r>
            <a:endParaRPr sz="1100"/>
          </a:p>
          <a:p>
            <a:pPr indent="-298450" lvl="0" marL="457200" rtl="0" algn="l">
              <a:spcBef>
                <a:spcPts val="0"/>
              </a:spcBef>
              <a:spcAft>
                <a:spcPts val="0"/>
              </a:spcAft>
              <a:buClr>
                <a:srgbClr val="E2E4EA"/>
              </a:buClr>
              <a:buSzPts val="1100"/>
              <a:buChar char="●"/>
            </a:pPr>
            <a:r>
              <a:rPr lang="en" sz="1100"/>
              <a:t>TF-IDF vectorization (unigrams + bigrams, 200 features)</a:t>
            </a:r>
            <a:endParaRPr sz="1100"/>
          </a:p>
          <a:p>
            <a:pPr indent="-298450" lvl="0" marL="457200" rtl="0" algn="l">
              <a:spcBef>
                <a:spcPts val="0"/>
              </a:spcBef>
              <a:spcAft>
                <a:spcPts val="0"/>
              </a:spcAft>
              <a:buClr>
                <a:srgbClr val="E2E4EA"/>
              </a:buClr>
              <a:buSzPts val="1100"/>
              <a:buChar char="●"/>
            </a:pPr>
            <a:r>
              <a:rPr lang="en" sz="1100"/>
              <a:t>K-Means clustering</a:t>
            </a:r>
            <a:endParaRPr sz="1100"/>
          </a:p>
          <a:p>
            <a:pPr indent="-298450" lvl="0" marL="457200" rtl="0" algn="l">
              <a:spcBef>
                <a:spcPts val="0"/>
              </a:spcBef>
              <a:spcAft>
                <a:spcPts val="0"/>
              </a:spcAft>
              <a:buClr>
                <a:srgbClr val="E2E4EA"/>
              </a:buClr>
              <a:buSzPts val="1100"/>
              <a:buChar char="●"/>
            </a:pPr>
            <a:r>
              <a:rPr lang="en" sz="1100"/>
              <a:t>Tested K=2 to K=10</a:t>
            </a:r>
            <a:endParaRPr sz="1100"/>
          </a:p>
          <a:p>
            <a:pPr indent="0" lvl="0" marL="0" rtl="0" algn="l">
              <a:spcBef>
                <a:spcPts val="1200"/>
              </a:spcBef>
              <a:spcAft>
                <a:spcPts val="0"/>
              </a:spcAft>
              <a:buNone/>
            </a:pPr>
            <a:r>
              <a:t/>
            </a:r>
            <a:endParaRPr b="1" sz="1100"/>
          </a:p>
          <a:p>
            <a:pPr indent="0" lvl="0" marL="0" rtl="0" algn="l">
              <a:spcBef>
                <a:spcPts val="1200"/>
              </a:spcBef>
              <a:spcAft>
                <a:spcPts val="1200"/>
              </a:spcAft>
              <a:buNone/>
            </a:pPr>
            <a:r>
              <a:rPr b="1" lang="en" sz="1100"/>
              <a:t>Chose K=6</a:t>
            </a:r>
            <a:r>
              <a:rPr lang="en" sz="1100"/>
              <a:t> - best silhouette within required 4-6 range (0.2364)</a:t>
            </a:r>
            <a:endParaRPr b="1"/>
          </a:p>
        </p:txBody>
      </p:sp>
      <p:pic>
        <p:nvPicPr>
          <p:cNvPr id="99" name="Google Shape;99;p19"/>
          <p:cNvPicPr preferRelativeResize="0"/>
          <p:nvPr/>
        </p:nvPicPr>
        <p:blipFill>
          <a:blip r:embed="rId3">
            <a:alphaModFix/>
          </a:blip>
          <a:stretch>
            <a:fillRect/>
          </a:stretch>
        </p:blipFill>
        <p:spPr>
          <a:xfrm>
            <a:off x="0" y="0"/>
            <a:ext cx="3757633"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2 - Evaluation</a:t>
            </a:r>
            <a:endParaRPr/>
          </a:p>
        </p:txBody>
      </p:sp>
      <p:sp>
        <p:nvSpPr>
          <p:cNvPr id="105" name="Google Shape;105;p20"/>
          <p:cNvSpPr txBox="1"/>
          <p:nvPr>
            <p:ph idx="1" type="body"/>
          </p:nvPr>
        </p:nvSpPr>
        <p:spPr>
          <a:xfrm>
            <a:off x="0" y="1152475"/>
            <a:ext cx="5377200" cy="39909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a:solidFill>
                  <a:srgbClr val="4F8FFF"/>
                </a:solidFill>
              </a:rPr>
              <a:t>6 Clusters</a:t>
            </a:r>
            <a:r>
              <a:rPr b="1" lang="en"/>
              <a:t> Found</a:t>
            </a:r>
            <a:endParaRPr b="1"/>
          </a:p>
          <a:p>
            <a:pPr indent="0" lvl="0" marL="0" rtl="0" algn="l">
              <a:spcBef>
                <a:spcPts val="1200"/>
              </a:spcBef>
              <a:spcAft>
                <a:spcPts val="0"/>
              </a:spcAft>
              <a:buNone/>
            </a:pPr>
            <a:r>
              <a:rPr b="1" lang="en"/>
              <a:t>Fire Tablets	</a:t>
            </a:r>
            <a:r>
              <a:rPr b="1" lang="en"/>
              <a:t>|    </a:t>
            </a:r>
            <a:r>
              <a:rPr b="1" lang="en"/>
              <a:t>20 products	</a:t>
            </a:r>
            <a:r>
              <a:rPr b="1" lang="en"/>
              <a:t>| </a:t>
            </a:r>
            <a:r>
              <a:rPr b="1" lang="en"/>
              <a:t>14,396 reviews  </a:t>
            </a:r>
            <a:r>
              <a:rPr b="1" lang="en"/>
              <a:t>|  </a:t>
            </a:r>
            <a:r>
              <a:rPr b="1" lang="en">
                <a:solidFill>
                  <a:srgbClr val="FFD966"/>
                </a:solidFill>
              </a:rPr>
              <a:t>★</a:t>
            </a:r>
            <a:r>
              <a:rPr b="1" lang="en"/>
              <a:t> 4.56</a:t>
            </a:r>
            <a:br>
              <a:rPr b="1" lang="en"/>
            </a:br>
            <a:r>
              <a:rPr b="1" lang="en"/>
              <a:t>Batteries		</a:t>
            </a:r>
            <a:r>
              <a:rPr b="1" lang="en"/>
              <a:t>|      </a:t>
            </a:r>
            <a:r>
              <a:rPr b="1" lang="en"/>
              <a:t>7 products	</a:t>
            </a:r>
            <a:r>
              <a:rPr b="1" lang="en"/>
              <a:t>| </a:t>
            </a:r>
            <a:r>
              <a:rPr b="1" lang="en"/>
              <a:t>12,086 reviews  </a:t>
            </a:r>
            <a:r>
              <a:rPr b="1" lang="en"/>
              <a:t>|  </a:t>
            </a:r>
            <a:r>
              <a:rPr b="1" lang="en">
                <a:solidFill>
                  <a:srgbClr val="FFD966"/>
                </a:solidFill>
              </a:rPr>
              <a:t>★ </a:t>
            </a:r>
            <a:r>
              <a:rPr b="1" lang="en"/>
              <a:t>4.45</a:t>
            </a:r>
            <a:br>
              <a:rPr b="1" lang="en"/>
            </a:br>
            <a:r>
              <a:rPr b="1" lang="en"/>
              <a:t>E-Readers		</a:t>
            </a:r>
            <a:r>
              <a:rPr b="1" lang="en"/>
              <a:t>|    </a:t>
            </a:r>
            <a:r>
              <a:rPr b="1" lang="en"/>
              <a:t>10 products	</a:t>
            </a:r>
            <a:r>
              <a:rPr b="1" lang="en"/>
              <a:t>|   </a:t>
            </a:r>
            <a:r>
              <a:rPr b="1" lang="en"/>
              <a:t>1,049 reviews  </a:t>
            </a:r>
            <a:r>
              <a:rPr b="1" lang="en"/>
              <a:t>|  </a:t>
            </a:r>
            <a:r>
              <a:rPr b="1" lang="en">
                <a:solidFill>
                  <a:srgbClr val="FFD966"/>
                </a:solidFill>
              </a:rPr>
              <a:t>★ </a:t>
            </a:r>
            <a:r>
              <a:rPr b="1" lang="en"/>
              <a:t>4.66</a:t>
            </a:r>
            <a:br>
              <a:rPr b="1" lang="en"/>
            </a:br>
            <a:r>
              <a:rPr b="1" lang="en"/>
              <a:t>Smart Speakers	</a:t>
            </a:r>
            <a:r>
              <a:rPr b="1" lang="en"/>
              <a:t>|      </a:t>
            </a:r>
            <a:r>
              <a:rPr b="1" lang="en"/>
              <a:t>9 products</a:t>
            </a:r>
            <a:r>
              <a:rPr b="1" lang="en"/>
              <a:t>	|      </a:t>
            </a:r>
            <a:r>
              <a:rPr b="1" lang="en"/>
              <a:t>632 reviews  </a:t>
            </a:r>
            <a:r>
              <a:rPr b="1" lang="en"/>
              <a:t>|  </a:t>
            </a:r>
            <a:r>
              <a:rPr b="1" lang="en">
                <a:solidFill>
                  <a:srgbClr val="FFD966"/>
                </a:solidFill>
              </a:rPr>
              <a:t>★ </a:t>
            </a:r>
            <a:r>
              <a:rPr b="1" lang="en"/>
              <a:t>4.54</a:t>
            </a:r>
            <a:br>
              <a:rPr b="1" lang="en"/>
            </a:br>
            <a:r>
              <a:rPr b="1" lang="en"/>
              <a:t>Accessories	</a:t>
            </a:r>
            <a:r>
              <a:rPr b="1" lang="en"/>
              <a:t>|    </a:t>
            </a:r>
            <a:r>
              <a:rPr b="1" lang="en"/>
              <a:t>11 products</a:t>
            </a:r>
            <a:r>
              <a:rPr b="1" lang="en"/>
              <a:t>	|      </a:t>
            </a:r>
            <a:r>
              <a:rPr b="1" lang="en"/>
              <a:t>138 reviews  </a:t>
            </a:r>
            <a:r>
              <a:rPr b="1" lang="en"/>
              <a:t>|  </a:t>
            </a:r>
            <a:r>
              <a:rPr b="1" lang="en">
                <a:solidFill>
                  <a:srgbClr val="FFD966"/>
                </a:solidFill>
              </a:rPr>
              <a:t>★ </a:t>
            </a:r>
            <a:r>
              <a:rPr b="1" lang="en"/>
              <a:t>4.31</a:t>
            </a:r>
            <a:br>
              <a:rPr b="1" lang="en"/>
            </a:br>
            <a:r>
              <a:rPr b="1" lang="en"/>
              <a:t>Media &amp; Home	</a:t>
            </a:r>
            <a:r>
              <a:rPr b="1" lang="en"/>
              <a:t>|      </a:t>
            </a:r>
            <a:r>
              <a:rPr b="1" lang="en"/>
              <a:t>8 produc</a:t>
            </a:r>
            <a:r>
              <a:rPr b="1" lang="en"/>
              <a:t>ts	|        </a:t>
            </a:r>
            <a:r>
              <a:rPr b="1" lang="en"/>
              <a:t>31 reviews  </a:t>
            </a:r>
            <a:r>
              <a:rPr b="1" lang="en"/>
              <a:t>|  </a:t>
            </a:r>
            <a:r>
              <a:rPr b="1" lang="en">
                <a:solidFill>
                  <a:srgbClr val="FFD966"/>
                </a:solidFill>
              </a:rPr>
              <a:t>★ </a:t>
            </a:r>
            <a:r>
              <a:rPr b="1" lang="en"/>
              <a:t>4.39</a:t>
            </a:r>
            <a:endParaRPr b="1"/>
          </a:p>
          <a:p>
            <a:pPr indent="0" lvl="0" marL="0" rtl="0" algn="l">
              <a:spcBef>
                <a:spcPts val="1200"/>
              </a:spcBef>
              <a:spcAft>
                <a:spcPts val="0"/>
              </a:spcAft>
              <a:buNone/>
            </a:pPr>
            <a:r>
              <a:t/>
            </a:r>
            <a:endParaRPr b="1"/>
          </a:p>
          <a:p>
            <a:pPr indent="0" lvl="0" marL="0" rtl="0" algn="l">
              <a:spcBef>
                <a:spcPts val="1200"/>
              </a:spcBef>
              <a:spcAft>
                <a:spcPts val="0"/>
              </a:spcAft>
              <a:buClr>
                <a:schemeClr val="dk1"/>
              </a:buClr>
              <a:buSzPct val="61111"/>
              <a:buFont typeface="Arial"/>
              <a:buNone/>
            </a:pPr>
            <a:r>
              <a:rPr b="1" lang="en"/>
              <a:t>Do they make sense? Yes:</a:t>
            </a:r>
            <a:endParaRPr b="1"/>
          </a:p>
          <a:p>
            <a:pPr indent="-317182" lvl="0" marL="457200" rtl="0" algn="l">
              <a:spcBef>
                <a:spcPts val="1200"/>
              </a:spcBef>
              <a:spcAft>
                <a:spcPts val="0"/>
              </a:spcAft>
              <a:buSzPct val="100000"/>
              <a:buChar char="●"/>
            </a:pPr>
            <a:r>
              <a:rPr b="1" lang="en"/>
              <a:t>Every Kindle → E-Readers ✓</a:t>
            </a:r>
            <a:endParaRPr b="1"/>
          </a:p>
          <a:p>
            <a:pPr indent="-317182" lvl="0" marL="457200" rtl="0" algn="l">
              <a:spcBef>
                <a:spcPts val="0"/>
              </a:spcBef>
              <a:spcAft>
                <a:spcPts val="0"/>
              </a:spcAft>
              <a:buSzPct val="100000"/>
              <a:buChar char="●"/>
            </a:pPr>
            <a:r>
              <a:rPr b="1" lang="en"/>
              <a:t>Every Fire tablet variant → Fire Tablets ✓</a:t>
            </a:r>
            <a:endParaRPr b="1"/>
          </a:p>
          <a:p>
            <a:pPr indent="-317182" lvl="0" marL="457200" rtl="0" algn="l">
              <a:spcBef>
                <a:spcPts val="0"/>
              </a:spcBef>
              <a:spcAft>
                <a:spcPts val="0"/>
              </a:spcAft>
              <a:buSzPct val="100000"/>
              <a:buChar char="●"/>
            </a:pPr>
            <a:r>
              <a:rPr b="1" lang="en"/>
              <a:t>Batteries separated from electronics ✓</a:t>
            </a:r>
            <a:endParaRPr b="1"/>
          </a:p>
          <a:p>
            <a:pPr indent="-317182" lvl="0" marL="457200" rtl="0" algn="l">
              <a:spcBef>
                <a:spcPts val="0"/>
              </a:spcBef>
              <a:spcAft>
                <a:spcPts val="0"/>
              </a:spcAft>
              <a:buSzPct val="100000"/>
              <a:buChar char="●"/>
            </a:pPr>
            <a:r>
              <a:rPr b="1" lang="en"/>
              <a:t>Named clusters manually after inspecting members</a:t>
            </a:r>
            <a:endParaRPr b="1"/>
          </a:p>
        </p:txBody>
      </p:sp>
      <p:pic>
        <p:nvPicPr>
          <p:cNvPr id="106" name="Google Shape;106;p20"/>
          <p:cNvPicPr preferRelativeResize="0"/>
          <p:nvPr/>
        </p:nvPicPr>
        <p:blipFill>
          <a:blip r:embed="rId3">
            <a:alphaModFix/>
          </a:blip>
          <a:stretch>
            <a:fillRect/>
          </a:stretch>
        </p:blipFill>
        <p:spPr>
          <a:xfrm>
            <a:off x="5377316" y="0"/>
            <a:ext cx="3766687"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1"/>
          <p:cNvPicPr preferRelativeResize="0"/>
          <p:nvPr/>
        </p:nvPicPr>
        <p:blipFill>
          <a:blip r:embed="rId3">
            <a:alphaModFix/>
          </a:blip>
          <a:stretch>
            <a:fillRect/>
          </a:stretch>
        </p:blipFill>
        <p:spPr>
          <a:xfrm>
            <a:off x="208338" y="0"/>
            <a:ext cx="8727327"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